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997" r:id="rId2"/>
    <p:sldId id="1126" r:id="rId3"/>
    <p:sldId id="813" r:id="rId4"/>
    <p:sldId id="1128" r:id="rId5"/>
    <p:sldId id="981" r:id="rId6"/>
    <p:sldId id="272" r:id="rId7"/>
    <p:sldId id="952" r:id="rId8"/>
    <p:sldId id="863" r:id="rId9"/>
    <p:sldId id="275" r:id="rId10"/>
    <p:sldId id="1138" r:id="rId11"/>
    <p:sldId id="936" r:id="rId12"/>
    <p:sldId id="260" r:id="rId13"/>
    <p:sldId id="980" r:id="rId14"/>
    <p:sldId id="1100" r:id="rId15"/>
    <p:sldId id="1027" r:id="rId16"/>
    <p:sldId id="1031" r:id="rId17"/>
    <p:sldId id="1028" r:id="rId18"/>
    <p:sldId id="1029" r:id="rId19"/>
    <p:sldId id="887" r:id="rId20"/>
    <p:sldId id="1109" r:id="rId21"/>
    <p:sldId id="901" r:id="rId22"/>
    <p:sldId id="1111" r:id="rId23"/>
    <p:sldId id="937" r:id="rId24"/>
    <p:sldId id="1003" r:id="rId25"/>
    <p:sldId id="996" r:id="rId26"/>
    <p:sldId id="276" r:id="rId27"/>
    <p:sldId id="268" r:id="rId28"/>
    <p:sldId id="1137" r:id="rId29"/>
    <p:sldId id="10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6822-8607-4936-B914-E9C61E5C2874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88923-A744-4219-AF2E-29F6747374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46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1D764F7-0544-445D-90CF-577C03F326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527BC56-B99E-49EC-9559-BA5C6C4FDF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F80E5130-53BD-4FBF-9FCA-9AAC64D50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ED79DC-4287-4DE9-B5BA-61E8B3C8E92D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F1CEAC43-C814-4264-98AD-C74B45BFA6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C5D5ECCB-5C03-470E-A639-543FDBD24C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7AC3B530-1B7E-46F6-B4E3-E0F27EF01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95D655-19E7-4D06-9472-8D955A85DD7C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B333-04A8-4995-8546-293B967F3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3EF00-752E-41BC-A288-A391FCE3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321E2-D386-42CF-8506-CFDD5F29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CD71-E10E-4EB1-A4E7-7FE4FB2B974A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77BE8-888B-45C8-81B4-23C5A567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E9D54-5284-49D1-98F7-04D031ED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725-15B7-44B8-A10C-B7DE8E8F1F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819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CA41-2561-48BB-AD3D-0491C5FD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A76DD-2EBE-4533-ABE7-0E94C6BBC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7B840-15D1-4FDB-A1DB-B68547A6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CD71-E10E-4EB1-A4E7-7FE4FB2B974A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AFB2E-1EA7-4CA5-AE8F-4B63DB99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67547-4D9A-4CC8-B75F-D0D45371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725-15B7-44B8-A10C-B7DE8E8F1F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13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F706E-6C4F-4231-9F62-AD7E94C74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E0B2F-7DBA-4B22-A3F4-EBAEFFEBB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3B171-BCEB-4824-B3CD-90AF500C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CD71-E10E-4EB1-A4E7-7FE4FB2B974A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68A5C-8E42-410E-8F57-8BA6F97A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2DF91-2DCC-46CE-BE8A-BD2C7B07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725-15B7-44B8-A10C-B7DE8E8F1F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722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BB84-B839-4EC4-B21D-854A47FF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6CD3F-0B41-4489-9C6C-CB19FB0FC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04B8-8BAA-457E-8398-43A0531B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CD71-E10E-4EB1-A4E7-7FE4FB2B974A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81AD2-56C9-437F-9A91-90D1BEFC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B6D50-2128-4CD1-8F82-0A36A00C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725-15B7-44B8-A10C-B7DE8E8F1F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38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0DF1-107C-4CB8-A191-A3A31B60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7E7B6-3780-4EB7-8758-4780E92C4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2E7E8-8FA6-48B5-ACC6-3B187844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CD71-E10E-4EB1-A4E7-7FE4FB2B974A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FBF12-2009-4F9A-AC74-D600172C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00565-D6C9-4B49-B2BD-6ABB4604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725-15B7-44B8-A10C-B7DE8E8F1F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28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1353-6C48-49EE-BE9B-126E327F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94AA-C7DB-421E-8963-AE91E3F86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547C0-6EA6-4893-883D-E0963E317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18941-CAB9-4486-96CE-41E29D82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CD71-E10E-4EB1-A4E7-7FE4FB2B974A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31DD0-9155-4DD3-86A6-8B70EA11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BD7A2-24FD-4E7A-A0C1-374035D2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725-15B7-44B8-A10C-B7DE8E8F1F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94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5801-428D-4F06-9647-E4B83626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0A006-4A76-4AD6-996A-452509008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3F94B-842C-4824-B53D-BA90E21C9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7F7EB-9D20-4466-B30F-CA0B9F282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ED2AF-CE80-4824-8D58-79CE50D0C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F9061-64BC-471B-B1CA-F6B40DDA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CD71-E10E-4EB1-A4E7-7FE4FB2B974A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4C978-DF1A-4B24-8CA4-03435E9C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E31AC-9C26-4146-9A1D-1CFEE14B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725-15B7-44B8-A10C-B7DE8E8F1F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864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9920E-6356-4414-802B-5EAB26D9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EA84D0-A34E-4688-A6FB-A13FE188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CD71-E10E-4EB1-A4E7-7FE4FB2B974A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30D23-F226-4CDC-8E12-B13DF21F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84B95-CA61-4F94-95AA-A3275D6B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725-15B7-44B8-A10C-B7DE8E8F1F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50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04F96-546B-45F4-BC69-599AD2CB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CD71-E10E-4EB1-A4E7-7FE4FB2B974A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CB59B-D228-4966-BC1A-A0B815CB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F8317-0922-4136-9F5F-2F5AC806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725-15B7-44B8-A10C-B7DE8E8F1F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764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0BC9-F40F-4CEC-80D4-A5BDCF68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D764-C67C-4221-A5E0-CF123F04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80622-10AE-4206-A30F-95B5A560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E4278-064F-4824-91FF-9BDD7038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CD71-E10E-4EB1-A4E7-7FE4FB2B974A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30F2D-758F-449D-8FB5-F92BBE8F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C4D2A-1973-4231-A723-0E565E9A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725-15B7-44B8-A10C-B7DE8E8F1F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44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356E-972A-4501-9097-6D4BD087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F7758-6748-4D2E-83A5-D6B7913A1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69245-9EC6-4DA0-8521-1050F213C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6B22B-B167-4484-8F37-3B8700B4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CD71-E10E-4EB1-A4E7-7FE4FB2B974A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4F24E-67D6-41EB-B782-18629E58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05C7C-36EC-4D66-BEF4-B31B888F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725-15B7-44B8-A10C-B7DE8E8F1F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6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BC588-DA7B-4E4A-A9F1-F8690A07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FA8DE-D5F0-43B3-9AB5-6B4368B81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E3771-989F-4B3C-9CCB-D7D58134A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ACD71-E10E-4EB1-A4E7-7FE4FB2B974A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0FAEE-4A4C-4DDA-9E08-12C517C2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E4EBD-FE62-4B3F-B108-8FA0C9517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6725-15B7-44B8-A10C-B7DE8E8F1F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882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llesrujan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president@pallesrujana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86CF-AA3E-49CF-997C-3A267BD12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548547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b="1" dirty="0">
                <a:solidFill>
                  <a:srgbClr val="92D050"/>
                </a:solidFill>
              </a:rPr>
              <a:t>PALLE SRUJANA</a:t>
            </a:r>
            <a:br>
              <a:rPr lang="en-US" sz="5400" b="1" dirty="0">
                <a:solidFill>
                  <a:srgbClr val="92D050"/>
                </a:solidFill>
              </a:rPr>
            </a:br>
            <a:r>
              <a:rPr lang="en-US" sz="3600" i="1" dirty="0">
                <a:solidFill>
                  <a:srgbClr val="92D050"/>
                </a:solidFill>
              </a:rPr>
              <a:t>(Implies Village creativity)</a:t>
            </a:r>
            <a:br>
              <a:rPr lang="en-US" sz="3600" i="1" dirty="0">
                <a:solidFill>
                  <a:srgbClr val="92D050"/>
                </a:solidFill>
              </a:rPr>
            </a:br>
            <a:br>
              <a:rPr lang="en-US" sz="3600" i="1" dirty="0">
                <a:solidFill>
                  <a:srgbClr val="92D050"/>
                </a:solidFill>
              </a:rPr>
            </a:br>
            <a:r>
              <a:rPr lang="en-US" sz="3600" i="1" dirty="0">
                <a:solidFill>
                  <a:srgbClr val="7030A0"/>
                </a:solidFill>
              </a:rPr>
              <a:t>Started in November 2005</a:t>
            </a:r>
            <a:br>
              <a:rPr lang="en-US" sz="3600" i="1" dirty="0">
                <a:solidFill>
                  <a:srgbClr val="92D050"/>
                </a:solidFill>
              </a:rPr>
            </a:br>
            <a:br>
              <a:rPr lang="en-US" sz="3600" i="1" dirty="0">
                <a:solidFill>
                  <a:srgbClr val="92D050"/>
                </a:solidFill>
              </a:rPr>
            </a:br>
            <a:r>
              <a:rPr lang="en-US" sz="3600" i="1" dirty="0">
                <a:solidFill>
                  <a:srgbClr val="C00000"/>
                </a:solidFill>
              </a:rPr>
              <a:t>A Volunteer group</a:t>
            </a:r>
            <a:br>
              <a:rPr lang="en-US" sz="3600" i="1" dirty="0">
                <a:solidFill>
                  <a:srgbClr val="C00000"/>
                </a:solidFill>
              </a:rPr>
            </a:br>
            <a:r>
              <a:rPr lang="en-US" sz="3600" i="1" dirty="0">
                <a:solidFill>
                  <a:srgbClr val="C00000"/>
                </a:solidFill>
              </a:rPr>
              <a:t>Nurtures Grassroots creativity  to provide Affordable solutions to villagers</a:t>
            </a:r>
            <a:br>
              <a:rPr lang="en-US" sz="3600" i="1" dirty="0">
                <a:solidFill>
                  <a:srgbClr val="C00000"/>
                </a:solidFill>
              </a:rPr>
            </a:b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79F3F54-1EBB-4606-8E80-FE6C594DB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145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281"/>
            <a:ext cx="10515600" cy="1325563"/>
          </a:xfrm>
          <a:solidFill>
            <a:schemeClr val="accent3">
              <a:lumMod val="75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Palle Srujana</a:t>
            </a:r>
          </a:p>
        </p:txBody>
      </p:sp>
      <p:sp>
        <p:nvSpPr>
          <p:cNvPr id="194563" name="Content Placeholder 2"/>
          <p:cNvSpPr>
            <a:spLocks noGrp="1"/>
          </p:cNvSpPr>
          <p:nvPr>
            <p:ph idx="1"/>
          </p:nvPr>
        </p:nvSpPr>
        <p:spPr>
          <a:xfrm>
            <a:off x="1981200" y="1572092"/>
            <a:ext cx="8229600" cy="51816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400" dirty="0"/>
              <a:t>Our approach is to believe in the creativity of common people</a:t>
            </a:r>
          </a:p>
          <a:p>
            <a:pPr>
              <a:defRPr/>
            </a:pPr>
            <a:r>
              <a:rPr lang="en-US" sz="2400" dirty="0"/>
              <a:t>Our work force is volunteers from all segments of society</a:t>
            </a:r>
          </a:p>
          <a:p>
            <a:pPr>
              <a:defRPr/>
            </a:pPr>
            <a:r>
              <a:rPr lang="en-US" sz="2400" dirty="0"/>
              <a:t>Our resource  is the goodness of people</a:t>
            </a:r>
          </a:p>
          <a:p>
            <a:pPr>
              <a:defRPr/>
            </a:pPr>
            <a:r>
              <a:rPr lang="en-US" sz="2400" dirty="0"/>
              <a:t>Our accountability is to Grassroots innovators</a:t>
            </a:r>
          </a:p>
          <a:p>
            <a:pPr>
              <a:defRPr/>
            </a:pPr>
            <a:r>
              <a:rPr lang="en-US" sz="2400" dirty="0"/>
              <a:t>Our dream is to bring equity and sustainability</a:t>
            </a:r>
          </a:p>
          <a:p>
            <a:pPr>
              <a:defRPr/>
            </a:pPr>
            <a:r>
              <a:rPr lang="en-US" sz="2400" dirty="0"/>
              <a:t>Our philosophy is “</a:t>
            </a:r>
            <a:r>
              <a:rPr lang="en-US" sz="2400" dirty="0" err="1"/>
              <a:t>Samvedana</a:t>
            </a:r>
            <a:r>
              <a:rPr lang="en-US" sz="2400" dirty="0"/>
              <a:t>”</a:t>
            </a:r>
          </a:p>
          <a:p>
            <a:pPr>
              <a:defRPr/>
            </a:pP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 algn="ctr"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No Resources, No organization, No authority, No targets, No disappointments, No failures, ……………….</a:t>
            </a:r>
          </a:p>
          <a:p>
            <a:pPr algn="ctr">
              <a:buNone/>
              <a:defRPr/>
            </a:pPr>
            <a:r>
              <a:rPr lang="en-US" sz="2400" b="1" dirty="0">
                <a:solidFill>
                  <a:srgbClr val="00B050"/>
                </a:solidFill>
              </a:rPr>
              <a:t>Only success- however small it is</a:t>
            </a:r>
          </a:p>
          <a:p>
            <a:pPr>
              <a:buNone/>
              <a:defRPr/>
            </a:pPr>
            <a:r>
              <a:rPr lang="en-US" sz="2400" b="1" dirty="0"/>
              <a:t> </a:t>
            </a: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803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2EDA0C6-46A8-4C92-AE54-D8179EED9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228600"/>
            <a:ext cx="6745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F0"/>
                </a:solidFill>
                <a:latin typeface="Book Antiqua" panose="02040602050305030304" pitchFamily="18" charset="0"/>
              </a:rPr>
              <a:t>What we do for Grassroots Innovations (GRI)?</a:t>
            </a:r>
          </a:p>
        </p:txBody>
      </p:sp>
      <p:grpSp>
        <p:nvGrpSpPr>
          <p:cNvPr id="2" name="Group 70">
            <a:extLst>
              <a:ext uri="{FF2B5EF4-FFF2-40B4-BE49-F238E27FC236}">
                <a16:creationId xmlns:a16="http://schemas.microsoft.com/office/drawing/2014/main" id="{939FC51A-214F-42B8-9814-82D0C69E7D61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940051"/>
            <a:ext cx="996950" cy="1357313"/>
            <a:chOff x="222250" y="2209800"/>
            <a:chExt cx="996950" cy="1357313"/>
          </a:xfrm>
        </p:grpSpPr>
        <p:pic>
          <p:nvPicPr>
            <p:cNvPr id="80968" name="Picture 2">
              <a:extLst>
                <a:ext uri="{FF2B5EF4-FFF2-40B4-BE49-F238E27FC236}">
                  <a16:creationId xmlns:a16="http://schemas.microsoft.com/office/drawing/2014/main" id="{FCDBF750-D044-44FE-A20F-AFED6732F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8" t="3079"/>
            <a:stretch>
              <a:fillRect/>
            </a:stretch>
          </p:blipFill>
          <p:spPr bwMode="auto">
            <a:xfrm>
              <a:off x="304800" y="2209800"/>
              <a:ext cx="7905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9" name="Text Box 48">
              <a:extLst>
                <a:ext uri="{FF2B5EF4-FFF2-40B4-BE49-F238E27FC236}">
                  <a16:creationId xmlns:a16="http://schemas.microsoft.com/office/drawing/2014/main" id="{8AA0C568-CDC1-431F-84BB-5A30616A4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50" y="3200400"/>
              <a:ext cx="996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Scouting</a:t>
              </a:r>
            </a:p>
          </p:txBody>
        </p:sp>
      </p:grpSp>
      <p:grpSp>
        <p:nvGrpSpPr>
          <p:cNvPr id="3" name="Group 71">
            <a:extLst>
              <a:ext uri="{FF2B5EF4-FFF2-40B4-BE49-F238E27FC236}">
                <a16:creationId xmlns:a16="http://schemas.microsoft.com/office/drawing/2014/main" id="{73CF9C5A-51FF-4FB8-AFEE-5D5685957E61}"/>
              </a:ext>
            </a:extLst>
          </p:cNvPr>
          <p:cNvGrpSpPr>
            <a:grpSpLocks/>
          </p:cNvGrpSpPr>
          <p:nvPr/>
        </p:nvGrpSpPr>
        <p:grpSpPr bwMode="auto">
          <a:xfrm>
            <a:off x="3275014" y="2940051"/>
            <a:ext cx="1455737" cy="1357313"/>
            <a:chOff x="1820863" y="2209800"/>
            <a:chExt cx="1455737" cy="1357313"/>
          </a:xfrm>
        </p:grpSpPr>
        <p:pic>
          <p:nvPicPr>
            <p:cNvPr id="80966" name="Picture 6" descr="j0195384">
              <a:extLst>
                <a:ext uri="{FF2B5EF4-FFF2-40B4-BE49-F238E27FC236}">
                  <a16:creationId xmlns:a16="http://schemas.microsoft.com/office/drawing/2014/main" id="{C40A8A52-EB04-4C53-97D3-C33BC9545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209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7" name="Text Box 48">
              <a:extLst>
                <a:ext uri="{FF2B5EF4-FFF2-40B4-BE49-F238E27FC236}">
                  <a16:creationId xmlns:a16="http://schemas.microsoft.com/office/drawing/2014/main" id="{9566CDE8-469B-49BB-85B4-FBFE27214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0863" y="3200400"/>
              <a:ext cx="14557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Documenting</a:t>
              </a:r>
            </a:p>
          </p:txBody>
        </p:sp>
      </p:grpSp>
      <p:grpSp>
        <p:nvGrpSpPr>
          <p:cNvPr id="4" name="Group 73">
            <a:extLst>
              <a:ext uri="{FF2B5EF4-FFF2-40B4-BE49-F238E27FC236}">
                <a16:creationId xmlns:a16="http://schemas.microsoft.com/office/drawing/2014/main" id="{51877427-3092-49D8-8486-E07E31481ADC}"/>
              </a:ext>
            </a:extLst>
          </p:cNvPr>
          <p:cNvGrpSpPr>
            <a:grpSpLocks/>
          </p:cNvGrpSpPr>
          <p:nvPr/>
        </p:nvGrpSpPr>
        <p:grpSpPr bwMode="auto">
          <a:xfrm>
            <a:off x="8886827" y="914400"/>
            <a:ext cx="1098058" cy="1436132"/>
            <a:chOff x="6977063" y="2133600"/>
            <a:chExt cx="1056880" cy="1436132"/>
          </a:xfrm>
        </p:grpSpPr>
        <p:grpSp>
          <p:nvGrpSpPr>
            <p:cNvPr id="80946" name="Group 76">
              <a:extLst>
                <a:ext uri="{FF2B5EF4-FFF2-40B4-BE49-F238E27FC236}">
                  <a16:creationId xmlns:a16="http://schemas.microsoft.com/office/drawing/2014/main" id="{9B1BF8F0-5983-4CE8-9A14-7A8F8C5C16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0400" y="2133600"/>
              <a:ext cx="990600" cy="1066800"/>
              <a:chOff x="4320" y="1824"/>
              <a:chExt cx="624" cy="672"/>
            </a:xfrm>
          </p:grpSpPr>
          <p:pic>
            <p:nvPicPr>
              <p:cNvPr id="80948" name="Picture 2">
                <a:extLst>
                  <a:ext uri="{FF2B5EF4-FFF2-40B4-BE49-F238E27FC236}">
                    <a16:creationId xmlns:a16="http://schemas.microsoft.com/office/drawing/2014/main" id="{4FD502EE-BFDB-4CF4-8DC7-AD26831307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38" t="3079"/>
              <a:stretch>
                <a:fillRect/>
              </a:stretch>
            </p:blipFill>
            <p:spPr bwMode="auto">
              <a:xfrm>
                <a:off x="4398" y="1872"/>
                <a:ext cx="498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0949" name="Group 25">
                <a:extLst>
                  <a:ext uri="{FF2B5EF4-FFF2-40B4-BE49-F238E27FC236}">
                    <a16:creationId xmlns:a16="http://schemas.microsoft.com/office/drawing/2014/main" id="{D1581E66-71F2-481E-AF2F-543A1B3B85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824"/>
                <a:ext cx="624" cy="672"/>
                <a:chOff x="3600" y="1488"/>
                <a:chExt cx="1392" cy="1200"/>
              </a:xfrm>
            </p:grpSpPr>
            <p:sp>
              <p:nvSpPr>
                <p:cNvPr id="80950" name="AutoShape 26">
                  <a:extLst>
                    <a:ext uri="{FF2B5EF4-FFF2-40B4-BE49-F238E27FC236}">
                      <a16:creationId xmlns:a16="http://schemas.microsoft.com/office/drawing/2014/main" id="{AA9BE0B1-9F7F-4678-8D4E-4C2736CD52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488"/>
                  <a:ext cx="1392" cy="120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CC">
                    <a:alpha val="30196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0951" name="Line 27">
                  <a:extLst>
                    <a:ext uri="{FF2B5EF4-FFF2-40B4-BE49-F238E27FC236}">
                      <a16:creationId xmlns:a16="http://schemas.microsoft.com/office/drawing/2014/main" id="{3B5656E9-7281-4BE4-8974-09314FA592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52" name="Line 28">
                  <a:extLst>
                    <a:ext uri="{FF2B5EF4-FFF2-40B4-BE49-F238E27FC236}">
                      <a16:creationId xmlns:a16="http://schemas.microsoft.com/office/drawing/2014/main" id="{BFB721E1-50D8-487E-8ACD-D0DD29067B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53" name="Line 29">
                  <a:extLst>
                    <a:ext uri="{FF2B5EF4-FFF2-40B4-BE49-F238E27FC236}">
                      <a16:creationId xmlns:a16="http://schemas.microsoft.com/office/drawing/2014/main" id="{A4828AEA-F153-49C7-AE14-4DCDAD537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54" name="Line 30">
                  <a:extLst>
                    <a:ext uri="{FF2B5EF4-FFF2-40B4-BE49-F238E27FC236}">
                      <a16:creationId xmlns:a16="http://schemas.microsoft.com/office/drawing/2014/main" id="{C1C1EE87-3171-40ED-84A6-796E4EB213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0" y="1824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55" name="Line 31">
                  <a:extLst>
                    <a:ext uri="{FF2B5EF4-FFF2-40B4-BE49-F238E27FC236}">
                      <a16:creationId xmlns:a16="http://schemas.microsoft.com/office/drawing/2014/main" id="{4863FB7D-EF4C-4A02-A43A-5D0FDC0E1D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192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56" name="Line 32">
                  <a:extLst>
                    <a:ext uri="{FF2B5EF4-FFF2-40B4-BE49-F238E27FC236}">
                      <a16:creationId xmlns:a16="http://schemas.microsoft.com/office/drawing/2014/main" id="{140342DB-5A02-467C-9837-DA3D711E0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57" name="Line 33">
                  <a:extLst>
                    <a:ext uri="{FF2B5EF4-FFF2-40B4-BE49-F238E27FC236}">
                      <a16:creationId xmlns:a16="http://schemas.microsoft.com/office/drawing/2014/main" id="{2C65DD88-EA8E-4116-AE00-1ED31653B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58" name="Line 34">
                  <a:extLst>
                    <a:ext uri="{FF2B5EF4-FFF2-40B4-BE49-F238E27FC236}">
                      <a16:creationId xmlns:a16="http://schemas.microsoft.com/office/drawing/2014/main" id="{7966516D-34A2-4525-9DE2-4B81C82A28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824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59" name="Line 35">
                  <a:extLst>
                    <a:ext uri="{FF2B5EF4-FFF2-40B4-BE49-F238E27FC236}">
                      <a16:creationId xmlns:a16="http://schemas.microsoft.com/office/drawing/2014/main" id="{3DF3B208-4CDA-4B65-97D8-3E5AE7B4D1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0" y="1824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60" name="Line 36">
                  <a:extLst>
                    <a:ext uri="{FF2B5EF4-FFF2-40B4-BE49-F238E27FC236}">
                      <a16:creationId xmlns:a16="http://schemas.microsoft.com/office/drawing/2014/main" id="{8588DA7C-0823-42E8-BA0F-D970D4A93A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04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61" name="Line 37">
                  <a:extLst>
                    <a:ext uri="{FF2B5EF4-FFF2-40B4-BE49-F238E27FC236}">
                      <a16:creationId xmlns:a16="http://schemas.microsoft.com/office/drawing/2014/main" id="{863C418E-3E6C-43AB-AAAE-42F9FAD448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0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62" name="Line 38">
                  <a:extLst>
                    <a:ext uri="{FF2B5EF4-FFF2-40B4-BE49-F238E27FC236}">
                      <a16:creationId xmlns:a16="http://schemas.microsoft.com/office/drawing/2014/main" id="{3326FBFA-F5FF-4C7A-95A5-93231AE1D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6" y="1728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63" name="Line 39">
                  <a:extLst>
                    <a:ext uri="{FF2B5EF4-FFF2-40B4-BE49-F238E27FC236}">
                      <a16:creationId xmlns:a16="http://schemas.microsoft.com/office/drawing/2014/main" id="{2018592A-86BF-4659-A3B4-92EA8A1C0E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1824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64" name="Line 40">
                  <a:extLst>
                    <a:ext uri="{FF2B5EF4-FFF2-40B4-BE49-F238E27FC236}">
                      <a16:creationId xmlns:a16="http://schemas.microsoft.com/office/drawing/2014/main" id="{0A4CECFB-55BC-4AEE-B6D0-8E5E8E1B35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2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65" name="Line 41">
                  <a:extLst>
                    <a:ext uri="{FF2B5EF4-FFF2-40B4-BE49-F238E27FC236}">
                      <a16:creationId xmlns:a16="http://schemas.microsoft.com/office/drawing/2014/main" id="{60B43251-BE85-4F7D-A8F3-AA6C027595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1680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</p:grpSp>
        <p:sp>
          <p:nvSpPr>
            <p:cNvPr id="80947" name="Text Box 48">
              <a:extLst>
                <a:ext uri="{FF2B5EF4-FFF2-40B4-BE49-F238E27FC236}">
                  <a16:creationId xmlns:a16="http://schemas.microsoft.com/office/drawing/2014/main" id="{0D5B4386-9EBB-4CE9-A20A-F8FE5941F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7063" y="3200400"/>
              <a:ext cx="10568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Patenting</a:t>
              </a:r>
            </a:p>
          </p:txBody>
        </p:sp>
      </p:grpSp>
      <p:grpSp>
        <p:nvGrpSpPr>
          <p:cNvPr id="7" name="Group 72">
            <a:extLst>
              <a:ext uri="{FF2B5EF4-FFF2-40B4-BE49-F238E27FC236}">
                <a16:creationId xmlns:a16="http://schemas.microsoft.com/office/drawing/2014/main" id="{9AE35F33-6D7C-42CB-90D2-FFDC745F1602}"/>
              </a:ext>
            </a:extLst>
          </p:cNvPr>
          <p:cNvGrpSpPr>
            <a:grpSpLocks/>
          </p:cNvGrpSpPr>
          <p:nvPr/>
        </p:nvGrpSpPr>
        <p:grpSpPr bwMode="auto">
          <a:xfrm>
            <a:off x="5121276" y="2863850"/>
            <a:ext cx="2886075" cy="1708150"/>
            <a:chOff x="3667125" y="2133600"/>
            <a:chExt cx="2886075" cy="1708150"/>
          </a:xfrm>
        </p:grpSpPr>
        <p:sp>
          <p:nvSpPr>
            <p:cNvPr id="80918" name="Text Box 48">
              <a:extLst>
                <a:ext uri="{FF2B5EF4-FFF2-40B4-BE49-F238E27FC236}">
                  <a16:creationId xmlns:a16="http://schemas.microsoft.com/office/drawing/2014/main" id="{0466EF00-2E48-4225-B6D3-40CEE74ED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7125" y="3200400"/>
              <a:ext cx="288607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Prototyping, Value Addition,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Validation, Reengineering</a:t>
              </a:r>
            </a:p>
          </p:txBody>
        </p:sp>
        <p:grpSp>
          <p:nvGrpSpPr>
            <p:cNvPr id="80919" name="Group 77">
              <a:extLst>
                <a:ext uri="{FF2B5EF4-FFF2-40B4-BE49-F238E27FC236}">
                  <a16:creationId xmlns:a16="http://schemas.microsoft.com/office/drawing/2014/main" id="{25DDB1C0-94DE-45BB-8AAD-663CAD1D9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9388" y="2133600"/>
              <a:ext cx="1878012" cy="990600"/>
              <a:chOff x="2496" y="1824"/>
              <a:chExt cx="1183" cy="624"/>
            </a:xfrm>
          </p:grpSpPr>
          <p:grpSp>
            <p:nvGrpSpPr>
              <p:cNvPr id="80920" name="Group 4">
                <a:extLst>
                  <a:ext uri="{FF2B5EF4-FFF2-40B4-BE49-F238E27FC236}">
                    <a16:creationId xmlns:a16="http://schemas.microsoft.com/office/drawing/2014/main" id="{46901C71-A94A-4C4F-BBDB-83E749E837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1824"/>
                <a:ext cx="528" cy="432"/>
                <a:chOff x="2559" y="576"/>
                <a:chExt cx="1210" cy="720"/>
              </a:xfrm>
            </p:grpSpPr>
            <p:sp>
              <p:nvSpPr>
                <p:cNvPr id="80942" name="Rectangle 5">
                  <a:extLst>
                    <a:ext uri="{FF2B5EF4-FFF2-40B4-BE49-F238E27FC236}">
                      <a16:creationId xmlns:a16="http://schemas.microsoft.com/office/drawing/2014/main" id="{111040AB-16D0-49D1-8E45-948917B2E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08084">
                  <a:off x="3024" y="1056"/>
                  <a:ext cx="576" cy="96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0943" name="AutoShape 6">
                  <a:extLst>
                    <a:ext uri="{FF2B5EF4-FFF2-40B4-BE49-F238E27FC236}">
                      <a16:creationId xmlns:a16="http://schemas.microsoft.com/office/drawing/2014/main" id="{DF080883-D8D9-4CAF-A1C8-52AB5CEC4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627057">
                  <a:off x="2683" y="500"/>
                  <a:ext cx="409" cy="65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3 w 21600"/>
                    <a:gd name="T13" fmla="*/ 0 h 21600"/>
                    <a:gd name="T14" fmla="*/ 21547 w 21600"/>
                    <a:gd name="T15" fmla="*/ 1147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753" y="9533"/>
                      </a:moveTo>
                      <a:cubicBezTo>
                        <a:pt x="4367" y="6122"/>
                        <a:pt x="7334" y="3640"/>
                        <a:pt x="10800" y="3641"/>
                      </a:cubicBezTo>
                      <a:cubicBezTo>
                        <a:pt x="14265" y="3641"/>
                        <a:pt x="17232" y="6122"/>
                        <a:pt x="17846" y="9533"/>
                      </a:cubicBezTo>
                      <a:lnTo>
                        <a:pt x="21429" y="8888"/>
                      </a:lnTo>
                      <a:cubicBezTo>
                        <a:pt x="20504" y="3743"/>
                        <a:pt x="16027" y="-1"/>
                        <a:pt x="10799" y="0"/>
                      </a:cubicBezTo>
                      <a:cubicBezTo>
                        <a:pt x="5572" y="0"/>
                        <a:pt x="1095" y="3743"/>
                        <a:pt x="170" y="8888"/>
                      </a:cubicBezTo>
                      <a:lnTo>
                        <a:pt x="3753" y="9533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0944" name="AutoShape 7">
                  <a:extLst>
                    <a:ext uri="{FF2B5EF4-FFF2-40B4-BE49-F238E27FC236}">
                      <a16:creationId xmlns:a16="http://schemas.microsoft.com/office/drawing/2014/main" id="{8FCA670D-33A9-49E6-914D-8B52AA0A6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444530">
                  <a:off x="2784" y="576"/>
                  <a:ext cx="480" cy="720"/>
                </a:xfrm>
                <a:prstGeom prst="can">
                  <a:avLst>
                    <a:gd name="adj" fmla="val 22694"/>
                  </a:avLst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0945" name="AutoShape 8">
                  <a:extLst>
                    <a:ext uri="{FF2B5EF4-FFF2-40B4-BE49-F238E27FC236}">
                      <a16:creationId xmlns:a16="http://schemas.microsoft.com/office/drawing/2014/main" id="{716A5C93-1CA9-485B-9E73-348B1516A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405911">
                  <a:off x="3554" y="910"/>
                  <a:ext cx="214" cy="217"/>
                </a:xfrm>
                <a:prstGeom prst="rtTriangle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pic>
            <p:nvPicPr>
              <p:cNvPr id="80921" name="Picture 3">
                <a:extLst>
                  <a:ext uri="{FF2B5EF4-FFF2-40B4-BE49-F238E27FC236}">
                    <a16:creationId xmlns:a16="http://schemas.microsoft.com/office/drawing/2014/main" id="{32D85EAD-30FD-4B82-B917-0B6338EC5E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38" t="3079"/>
              <a:stretch>
                <a:fillRect/>
              </a:stretch>
            </p:blipFill>
            <p:spPr bwMode="auto">
              <a:xfrm>
                <a:off x="3168" y="1857"/>
                <a:ext cx="511" cy="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0922" name="Group 12">
                <a:extLst>
                  <a:ext uri="{FF2B5EF4-FFF2-40B4-BE49-F238E27FC236}">
                    <a16:creationId xmlns:a16="http://schemas.microsoft.com/office/drawing/2014/main" id="{67566252-B606-4ACF-9436-7CB6E2F5C8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2160"/>
                <a:ext cx="75" cy="104"/>
                <a:chOff x="1281" y="3119"/>
                <a:chExt cx="208" cy="334"/>
              </a:xfrm>
            </p:grpSpPr>
            <p:sp>
              <p:nvSpPr>
                <p:cNvPr id="80940" name="AutoShape 13">
                  <a:extLst>
                    <a:ext uri="{FF2B5EF4-FFF2-40B4-BE49-F238E27FC236}">
                      <a16:creationId xmlns:a16="http://schemas.microsoft.com/office/drawing/2014/main" id="{A2BCF974-49B3-4CEF-941B-2F13C33770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06958">
                  <a:off x="1341" y="3119"/>
                  <a:ext cx="148" cy="301"/>
                </a:xfrm>
                <a:prstGeom prst="moon">
                  <a:avLst>
                    <a:gd name="adj" fmla="val 87500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0941" name="Oval 14">
                  <a:extLst>
                    <a:ext uri="{FF2B5EF4-FFF2-40B4-BE49-F238E27FC236}">
                      <a16:creationId xmlns:a16="http://schemas.microsoft.com/office/drawing/2014/main" id="{2D33A55F-55B4-44FF-BD99-78E2CF9F7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06958">
                  <a:off x="1281" y="3201"/>
                  <a:ext cx="192" cy="252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0923" name="Group 15">
                <a:extLst>
                  <a:ext uri="{FF2B5EF4-FFF2-40B4-BE49-F238E27FC236}">
                    <a16:creationId xmlns:a16="http://schemas.microsoft.com/office/drawing/2014/main" id="{0139C01B-907D-4F87-8C98-D4CF982A8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2208"/>
                <a:ext cx="75" cy="104"/>
                <a:chOff x="1281" y="3119"/>
                <a:chExt cx="208" cy="334"/>
              </a:xfrm>
            </p:grpSpPr>
            <p:sp>
              <p:nvSpPr>
                <p:cNvPr id="80938" name="AutoShape 16">
                  <a:extLst>
                    <a:ext uri="{FF2B5EF4-FFF2-40B4-BE49-F238E27FC236}">
                      <a16:creationId xmlns:a16="http://schemas.microsoft.com/office/drawing/2014/main" id="{2EFE41DC-0575-4B95-88C9-47BDD9F51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06958">
                  <a:off x="1341" y="3119"/>
                  <a:ext cx="148" cy="301"/>
                </a:xfrm>
                <a:prstGeom prst="moon">
                  <a:avLst>
                    <a:gd name="adj" fmla="val 87500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0939" name="Oval 17">
                  <a:extLst>
                    <a:ext uri="{FF2B5EF4-FFF2-40B4-BE49-F238E27FC236}">
                      <a16:creationId xmlns:a16="http://schemas.microsoft.com/office/drawing/2014/main" id="{F26DDA14-642B-4270-A179-F143BF51D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06958">
                  <a:off x="1281" y="3201"/>
                  <a:ext cx="192" cy="252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0924" name="Group 18">
                <a:extLst>
                  <a:ext uri="{FF2B5EF4-FFF2-40B4-BE49-F238E27FC236}">
                    <a16:creationId xmlns:a16="http://schemas.microsoft.com/office/drawing/2014/main" id="{52EBE4DC-AA54-43A4-8C91-EF1C7AB45F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115"/>
                <a:ext cx="75" cy="104"/>
                <a:chOff x="1281" y="3119"/>
                <a:chExt cx="208" cy="334"/>
              </a:xfrm>
            </p:grpSpPr>
            <p:sp>
              <p:nvSpPr>
                <p:cNvPr id="80936" name="AutoShape 19">
                  <a:extLst>
                    <a:ext uri="{FF2B5EF4-FFF2-40B4-BE49-F238E27FC236}">
                      <a16:creationId xmlns:a16="http://schemas.microsoft.com/office/drawing/2014/main" id="{9125064D-2CB3-4607-966D-E758D688E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06958">
                  <a:off x="1341" y="3119"/>
                  <a:ext cx="148" cy="301"/>
                </a:xfrm>
                <a:prstGeom prst="moon">
                  <a:avLst>
                    <a:gd name="adj" fmla="val 87500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0937" name="Oval 20">
                  <a:extLst>
                    <a:ext uri="{FF2B5EF4-FFF2-40B4-BE49-F238E27FC236}">
                      <a16:creationId xmlns:a16="http://schemas.microsoft.com/office/drawing/2014/main" id="{6CCF02B3-46B2-413E-9217-8EBA24E6D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06958">
                  <a:off x="1281" y="3201"/>
                  <a:ext cx="192" cy="252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0925" name="Group 21">
                <a:extLst>
                  <a:ext uri="{FF2B5EF4-FFF2-40B4-BE49-F238E27FC236}">
                    <a16:creationId xmlns:a16="http://schemas.microsoft.com/office/drawing/2014/main" id="{65ECE91C-C133-45CC-A50E-8BBA3019E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2064"/>
                <a:ext cx="75" cy="104"/>
                <a:chOff x="1281" y="3119"/>
                <a:chExt cx="208" cy="334"/>
              </a:xfrm>
            </p:grpSpPr>
            <p:sp>
              <p:nvSpPr>
                <p:cNvPr id="80934" name="AutoShape 22">
                  <a:extLst>
                    <a:ext uri="{FF2B5EF4-FFF2-40B4-BE49-F238E27FC236}">
                      <a16:creationId xmlns:a16="http://schemas.microsoft.com/office/drawing/2014/main" id="{F4D54A3E-C4BE-4D22-BFFD-FC88C7F68B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06958">
                  <a:off x="1341" y="3119"/>
                  <a:ext cx="148" cy="301"/>
                </a:xfrm>
                <a:prstGeom prst="moon">
                  <a:avLst>
                    <a:gd name="adj" fmla="val 87500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0935" name="Oval 23">
                  <a:extLst>
                    <a:ext uri="{FF2B5EF4-FFF2-40B4-BE49-F238E27FC236}">
                      <a16:creationId xmlns:a16="http://schemas.microsoft.com/office/drawing/2014/main" id="{EC1D1BE3-386A-46D7-BC97-B710BE19E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06958">
                  <a:off x="1281" y="3201"/>
                  <a:ext cx="192" cy="252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0926" name="Group 15">
                <a:extLst>
                  <a:ext uri="{FF2B5EF4-FFF2-40B4-BE49-F238E27FC236}">
                    <a16:creationId xmlns:a16="http://schemas.microsoft.com/office/drawing/2014/main" id="{945AC91F-EC1D-4D4E-91F3-FECACC45A0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016"/>
                <a:ext cx="75" cy="104"/>
                <a:chOff x="1281" y="3119"/>
                <a:chExt cx="208" cy="334"/>
              </a:xfrm>
            </p:grpSpPr>
            <p:sp>
              <p:nvSpPr>
                <p:cNvPr id="80932" name="AutoShape 16">
                  <a:extLst>
                    <a:ext uri="{FF2B5EF4-FFF2-40B4-BE49-F238E27FC236}">
                      <a16:creationId xmlns:a16="http://schemas.microsoft.com/office/drawing/2014/main" id="{F826B1FA-68F1-4052-9BA8-B154F0BAF5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06958">
                  <a:off x="1341" y="3119"/>
                  <a:ext cx="148" cy="301"/>
                </a:xfrm>
                <a:prstGeom prst="moon">
                  <a:avLst>
                    <a:gd name="adj" fmla="val 87500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0933" name="Oval 17">
                  <a:extLst>
                    <a:ext uri="{FF2B5EF4-FFF2-40B4-BE49-F238E27FC236}">
                      <a16:creationId xmlns:a16="http://schemas.microsoft.com/office/drawing/2014/main" id="{65C9576A-A25A-4DDB-9C72-43351840F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06958">
                  <a:off x="1281" y="3201"/>
                  <a:ext cx="192" cy="252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0927" name="Group 15">
                <a:extLst>
                  <a:ext uri="{FF2B5EF4-FFF2-40B4-BE49-F238E27FC236}">
                    <a16:creationId xmlns:a16="http://schemas.microsoft.com/office/drawing/2014/main" id="{5DD949E7-4CED-4C02-9BB4-EE73B356C8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923"/>
                <a:ext cx="75" cy="104"/>
                <a:chOff x="1281" y="3119"/>
                <a:chExt cx="208" cy="334"/>
              </a:xfrm>
            </p:grpSpPr>
            <p:sp>
              <p:nvSpPr>
                <p:cNvPr id="80930" name="AutoShape 16">
                  <a:extLst>
                    <a:ext uri="{FF2B5EF4-FFF2-40B4-BE49-F238E27FC236}">
                      <a16:creationId xmlns:a16="http://schemas.microsoft.com/office/drawing/2014/main" id="{2B6D7150-72C6-4471-9918-3C68D7A5B5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06958">
                  <a:off x="1341" y="3119"/>
                  <a:ext cx="148" cy="301"/>
                </a:xfrm>
                <a:prstGeom prst="moon">
                  <a:avLst>
                    <a:gd name="adj" fmla="val 87500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80931" name="Oval 17">
                  <a:extLst>
                    <a:ext uri="{FF2B5EF4-FFF2-40B4-BE49-F238E27FC236}">
                      <a16:creationId xmlns:a16="http://schemas.microsoft.com/office/drawing/2014/main" id="{AAF4DE16-C8E4-441B-B3B9-6D0F04369C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606958">
                  <a:off x="1281" y="3201"/>
                  <a:ext cx="192" cy="252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80928" name="AutoShape 16">
                <a:extLst>
                  <a:ext uri="{FF2B5EF4-FFF2-40B4-BE49-F238E27FC236}">
                    <a16:creationId xmlns:a16="http://schemas.microsoft.com/office/drawing/2014/main" id="{60F1D540-68D1-4DD0-9FD0-3DDB9A005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606958">
                <a:off x="2662" y="2104"/>
                <a:ext cx="53" cy="94"/>
              </a:xfrm>
              <a:prstGeom prst="moon">
                <a:avLst>
                  <a:gd name="adj" fmla="val 87500"/>
                </a:avLst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0929" name="Oval 17">
                <a:extLst>
                  <a:ext uri="{FF2B5EF4-FFF2-40B4-BE49-F238E27FC236}">
                    <a16:creationId xmlns:a16="http://schemas.microsoft.com/office/drawing/2014/main" id="{CFD59A6A-EDD2-441B-9408-9CDA34419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606958">
                <a:off x="2640" y="2130"/>
                <a:ext cx="69" cy="7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6" name="Group 74">
            <a:extLst>
              <a:ext uri="{FF2B5EF4-FFF2-40B4-BE49-F238E27FC236}">
                <a16:creationId xmlns:a16="http://schemas.microsoft.com/office/drawing/2014/main" id="{2506FFBB-D328-4169-8577-1977E9A44067}"/>
              </a:ext>
            </a:extLst>
          </p:cNvPr>
          <p:cNvGrpSpPr>
            <a:grpSpLocks/>
          </p:cNvGrpSpPr>
          <p:nvPr/>
        </p:nvGrpSpPr>
        <p:grpSpPr bwMode="auto">
          <a:xfrm>
            <a:off x="8886825" y="2895600"/>
            <a:ext cx="1360488" cy="1708150"/>
            <a:chOff x="2271713" y="3962400"/>
            <a:chExt cx="1309687" cy="1708150"/>
          </a:xfrm>
        </p:grpSpPr>
        <p:pic>
          <p:nvPicPr>
            <p:cNvPr id="80916" name="Picture 55">
              <a:extLst>
                <a:ext uri="{FF2B5EF4-FFF2-40B4-BE49-F238E27FC236}">
                  <a16:creationId xmlns:a16="http://schemas.microsoft.com/office/drawing/2014/main" id="{6B057D3F-1981-44C1-96B2-063C38BC2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962400"/>
              <a:ext cx="85725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7" name="Text Box 48">
              <a:extLst>
                <a:ext uri="{FF2B5EF4-FFF2-40B4-BE49-F238E27FC236}">
                  <a16:creationId xmlns:a16="http://schemas.microsoft.com/office/drawing/2014/main" id="{CF7B86A3-35E5-412E-ADA2-D794C5827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713" y="5029200"/>
              <a:ext cx="130968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Recognition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&amp; Awards</a:t>
              </a:r>
            </a:p>
          </p:txBody>
        </p:sp>
      </p:grpSp>
      <p:grpSp>
        <p:nvGrpSpPr>
          <p:cNvPr id="17" name="Group 75">
            <a:extLst>
              <a:ext uri="{FF2B5EF4-FFF2-40B4-BE49-F238E27FC236}">
                <a16:creationId xmlns:a16="http://schemas.microsoft.com/office/drawing/2014/main" id="{FFDE755B-B06B-4684-9E88-315BD12A6DA5}"/>
              </a:ext>
            </a:extLst>
          </p:cNvPr>
          <p:cNvGrpSpPr>
            <a:grpSpLocks/>
          </p:cNvGrpSpPr>
          <p:nvPr/>
        </p:nvGrpSpPr>
        <p:grpSpPr bwMode="auto">
          <a:xfrm>
            <a:off x="8305801" y="4800600"/>
            <a:ext cx="2424113" cy="1447800"/>
            <a:chOff x="4524375" y="4114800"/>
            <a:chExt cx="2333625" cy="1447800"/>
          </a:xfrm>
        </p:grpSpPr>
        <p:pic>
          <p:nvPicPr>
            <p:cNvPr id="80910" name="Picture 2">
              <a:extLst>
                <a:ext uri="{FF2B5EF4-FFF2-40B4-BE49-F238E27FC236}">
                  <a16:creationId xmlns:a16="http://schemas.microsoft.com/office/drawing/2014/main" id="{A25BDF53-632C-4AF5-B180-BB5341D4B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8" t="3079"/>
            <a:stretch>
              <a:fillRect/>
            </a:stretch>
          </p:blipFill>
          <p:spPr bwMode="auto">
            <a:xfrm>
              <a:off x="4724400" y="4114800"/>
              <a:ext cx="485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11" name="Picture 2">
              <a:extLst>
                <a:ext uri="{FF2B5EF4-FFF2-40B4-BE49-F238E27FC236}">
                  <a16:creationId xmlns:a16="http://schemas.microsoft.com/office/drawing/2014/main" id="{ABEE8E0C-19FC-4F79-BBE9-52328CA06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8" t="3079"/>
            <a:stretch>
              <a:fillRect/>
            </a:stretch>
          </p:blipFill>
          <p:spPr bwMode="auto">
            <a:xfrm>
              <a:off x="6143625" y="4724400"/>
              <a:ext cx="485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12" name="Picture 2">
              <a:extLst>
                <a:ext uri="{FF2B5EF4-FFF2-40B4-BE49-F238E27FC236}">
                  <a16:creationId xmlns:a16="http://schemas.microsoft.com/office/drawing/2014/main" id="{5C451E6C-B33F-4E02-AB1B-7E675F6EF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8" t="3079"/>
            <a:stretch>
              <a:fillRect/>
            </a:stretch>
          </p:blipFill>
          <p:spPr bwMode="auto">
            <a:xfrm>
              <a:off x="6096000" y="4114800"/>
              <a:ext cx="485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13" name="Picture 2">
              <a:extLst>
                <a:ext uri="{FF2B5EF4-FFF2-40B4-BE49-F238E27FC236}">
                  <a16:creationId xmlns:a16="http://schemas.microsoft.com/office/drawing/2014/main" id="{83018205-958D-4D2A-AFAC-D7886088B7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8" t="3079"/>
            <a:stretch>
              <a:fillRect/>
            </a:stretch>
          </p:blipFill>
          <p:spPr bwMode="auto">
            <a:xfrm>
              <a:off x="4714875" y="4724400"/>
              <a:ext cx="485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14" name="Picture 2">
              <a:extLst>
                <a:ext uri="{FF2B5EF4-FFF2-40B4-BE49-F238E27FC236}">
                  <a16:creationId xmlns:a16="http://schemas.microsoft.com/office/drawing/2014/main" id="{A7FD3EFB-C645-401A-893D-FE5B2FB95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8" t="3079"/>
            <a:stretch>
              <a:fillRect/>
            </a:stretch>
          </p:blipFill>
          <p:spPr bwMode="auto">
            <a:xfrm>
              <a:off x="5429250" y="4419600"/>
              <a:ext cx="485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5" name="Text Box 48">
              <a:extLst>
                <a:ext uri="{FF2B5EF4-FFF2-40B4-BE49-F238E27FC236}">
                  <a16:creationId xmlns:a16="http://schemas.microsoft.com/office/drawing/2014/main" id="{411C256B-55A4-4BEC-A161-B73DB4CA4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4375" y="5195888"/>
              <a:ext cx="23336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</a:rPr>
                <a:t>Business Development</a:t>
              </a:r>
            </a:p>
          </p:txBody>
        </p:sp>
      </p:grpSp>
      <p:sp>
        <p:nvSpPr>
          <p:cNvPr id="65" name="AutoShape 53">
            <a:extLst>
              <a:ext uri="{FF2B5EF4-FFF2-40B4-BE49-F238E27FC236}">
                <a16:creationId xmlns:a16="http://schemas.microsoft.com/office/drawing/2014/main" id="{3FC9CA8E-FA03-4213-B817-200828C9F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332105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" name="AutoShape 53">
            <a:extLst>
              <a:ext uri="{FF2B5EF4-FFF2-40B4-BE49-F238E27FC236}">
                <a16:creationId xmlns:a16="http://schemas.microsoft.com/office/drawing/2014/main" id="{9B6ACB91-4917-4496-906C-0B71E19F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332105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" name="AutoShape 53">
            <a:extLst>
              <a:ext uri="{FF2B5EF4-FFF2-40B4-BE49-F238E27FC236}">
                <a16:creationId xmlns:a16="http://schemas.microsoft.com/office/drawing/2014/main" id="{8599B38C-D430-40A6-98EE-A3144A517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3352800"/>
            <a:ext cx="527050" cy="27305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8503EB1-8A5C-4940-96DB-BAF9BEA0D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638" y="2286000"/>
            <a:ext cx="7413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800">
                <a:solidFill>
                  <a:srgbClr val="00B0F0"/>
                </a:solidFill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39014-CC8C-41A6-B3D5-5F87A2A6AE31}"/>
              </a:ext>
            </a:extLst>
          </p:cNvPr>
          <p:cNvSpPr txBox="1"/>
          <p:nvPr/>
        </p:nvSpPr>
        <p:spPr>
          <a:xfrm>
            <a:off x="2154238" y="4495801"/>
            <a:ext cx="4551362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u="sng" dirty="0">
                <a:solidFill>
                  <a:srgbClr val="92D050"/>
                </a:solidFill>
                <a:latin typeface="Arial" charset="0"/>
                <a:cs typeface="Arial" charset="0"/>
              </a:rPr>
              <a:t>Activity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Scouting &amp;Documentation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Value Addition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Patent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Dissemination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Awards and recognition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Connectivity with formal system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Connecting school and college students</a:t>
            </a:r>
          </a:p>
        </p:txBody>
      </p:sp>
    </p:spTree>
    <p:extLst>
      <p:ext uri="{BB962C8B-B14F-4D97-AF65-F5344CB8AC3E}">
        <p14:creationId xmlns:p14="http://schemas.microsoft.com/office/powerpoint/2010/main" val="33852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Impact of Grassroots Innovations </a:t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 Society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8991600" cy="5638800"/>
          </a:xfrm>
        </p:spPr>
        <p:txBody>
          <a:bodyPr/>
          <a:lstStyle/>
          <a:p>
            <a:r>
              <a:rPr lang="en-US" sz="2400" dirty="0"/>
              <a:t>Provide low cost solutions in livelihood sector such as weeders, cultivators, seeders, sprayers, seeds, bio-pesticides, animal medicines etc.</a:t>
            </a:r>
          </a:p>
          <a:p>
            <a:r>
              <a:rPr lang="en-US" sz="2400" dirty="0"/>
              <a:t>Affordability ensures availability .</a:t>
            </a:r>
          </a:p>
          <a:p>
            <a:r>
              <a:rPr lang="en-US" sz="2400" dirty="0"/>
              <a:t>Appropriateness results in sustainability.</a:t>
            </a:r>
          </a:p>
          <a:p>
            <a:r>
              <a:rPr lang="en-US" sz="2400" dirty="0"/>
              <a:t>Adhere to the Principle of “</a:t>
            </a:r>
            <a:r>
              <a:rPr lang="en-US" sz="2400" b="1" i="1" u="sng" dirty="0"/>
              <a:t>More from Less for Many</a:t>
            </a:r>
            <a:r>
              <a:rPr lang="en-US" sz="2400" dirty="0"/>
              <a:t>”.</a:t>
            </a:r>
          </a:p>
          <a:p>
            <a:r>
              <a:rPr lang="en-US" sz="2400" dirty="0"/>
              <a:t>Reduced input costs .</a:t>
            </a:r>
          </a:p>
          <a:p>
            <a:r>
              <a:rPr lang="en-US" sz="2400" dirty="0"/>
              <a:t>Local employment.</a:t>
            </a:r>
          </a:p>
          <a:p>
            <a:r>
              <a:rPr lang="en-US" sz="2400" dirty="0"/>
              <a:t>Lesser cost of development.</a:t>
            </a:r>
          </a:p>
          <a:p>
            <a:r>
              <a:rPr lang="en-US" sz="2400" dirty="0"/>
              <a:t>Local Wealth creation and distribution. </a:t>
            </a:r>
          </a:p>
          <a:p>
            <a:r>
              <a:rPr lang="en-US" sz="2400" dirty="0"/>
              <a:t>Inclusiveness in real sense and Knowledge based society.</a:t>
            </a:r>
          </a:p>
          <a:p>
            <a:r>
              <a:rPr lang="en-US" sz="2400" dirty="0" err="1"/>
              <a:t>Pochampalli</a:t>
            </a:r>
            <a:r>
              <a:rPr lang="en-US" sz="2400" dirty="0"/>
              <a:t> Tradition survived due to </a:t>
            </a:r>
            <a:r>
              <a:rPr lang="en-US" sz="2400" dirty="0" err="1"/>
              <a:t>Asu</a:t>
            </a:r>
            <a:r>
              <a:rPr lang="en-US" sz="2400" dirty="0"/>
              <a:t> machine by providing livelihood to thousands of weaver families.</a:t>
            </a:r>
          </a:p>
          <a:p>
            <a:pPr>
              <a:buFont typeface="Arial" charset="0"/>
              <a:buNone/>
            </a:pPr>
            <a:endParaRPr lang="en-US" sz="2400" dirty="0"/>
          </a:p>
          <a:p>
            <a:pPr algn="ctr">
              <a:buFont typeface="Arial" charset="0"/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7504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F27BE-9006-46DA-ADA6-6AF0F1F58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808038"/>
            <a:ext cx="8229600" cy="6126163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endParaRPr lang="en-US" dirty="0"/>
          </a:p>
          <a:p>
            <a:pPr>
              <a:buNone/>
              <a:defRPr/>
            </a:pP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Empowerment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E0B4B-7E93-470C-BEA7-1371B98B8193}"/>
              </a:ext>
            </a:extLst>
          </p:cNvPr>
          <p:cNvSpPr/>
          <p:nvPr/>
        </p:nvSpPr>
        <p:spPr>
          <a:xfrm rot="713373">
            <a:off x="4917697" y="1380179"/>
            <a:ext cx="32483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Grassroots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67CD3-6527-4EC8-8530-9481BDF58848}"/>
              </a:ext>
            </a:extLst>
          </p:cNvPr>
          <p:cNvSpPr/>
          <p:nvPr/>
        </p:nvSpPr>
        <p:spPr>
          <a:xfrm rot="19995618">
            <a:off x="4714729" y="2827852"/>
            <a:ext cx="6667829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Entrepreneurship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55A6D-6996-466D-99CA-3179E0694078}"/>
              </a:ext>
            </a:extLst>
          </p:cNvPr>
          <p:cNvSpPr/>
          <p:nvPr/>
        </p:nvSpPr>
        <p:spPr>
          <a:xfrm>
            <a:off x="2562020" y="2613757"/>
            <a:ext cx="357341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Social benefit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D09761-A3F1-4F6B-B4B0-3BC103805A33}"/>
              </a:ext>
            </a:extLst>
          </p:cNvPr>
          <p:cNvSpPr/>
          <p:nvPr/>
        </p:nvSpPr>
        <p:spPr>
          <a:xfrm>
            <a:off x="5059261" y="4944070"/>
            <a:ext cx="48602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Wealth Creation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35AF4B-92D3-46B2-804B-AF56C94E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164" y="823913"/>
            <a:ext cx="5278437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Self reliance</a:t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2C4554-9AAA-4F64-B2B0-194B404C373A}"/>
              </a:ext>
            </a:extLst>
          </p:cNvPr>
          <p:cNvSpPr/>
          <p:nvPr/>
        </p:nvSpPr>
        <p:spPr>
          <a:xfrm>
            <a:off x="60039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041B55-503F-4B41-8C7E-38F916C45759}"/>
              </a:ext>
            </a:extLst>
          </p:cNvPr>
          <p:cNvSpPr/>
          <p:nvPr/>
        </p:nvSpPr>
        <p:spPr>
          <a:xfrm>
            <a:off x="60039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4DA3A9-BFAC-4218-8E43-53B9A04CED81}"/>
              </a:ext>
            </a:extLst>
          </p:cNvPr>
          <p:cNvSpPr/>
          <p:nvPr/>
        </p:nvSpPr>
        <p:spPr>
          <a:xfrm rot="3070381">
            <a:off x="2006237" y="4847688"/>
            <a:ext cx="343010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Sustainability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86E09-C293-48CC-A2B1-1DF50F67D0E8}"/>
              </a:ext>
            </a:extLst>
          </p:cNvPr>
          <p:cNvSpPr txBox="1"/>
          <p:nvPr/>
        </p:nvSpPr>
        <p:spPr>
          <a:xfrm>
            <a:off x="1905000" y="152401"/>
            <a:ext cx="8534400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solidFill>
                  <a:srgbClr val="FF0000"/>
                </a:solidFill>
                <a:latin typeface="Arial" charset="0"/>
                <a:cs typeface="Arial" charset="0"/>
              </a:rPr>
              <a:t>GRI  have all the following attributes which are SDG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6DC3FE36-1AFA-470B-86FA-1C5A5E455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i="1">
                <a:solidFill>
                  <a:srgbClr val="00B050"/>
                </a:solidFill>
              </a:rPr>
              <a:t>These innovations are too promising to ignore</a:t>
            </a:r>
            <a:endParaRPr lang="en-IN" altLang="en-US" b="1" i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79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D68E-DD75-43BA-8803-039E10D0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How do we disseminate the Grassroots knowledge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92EAAE2C-A955-48A5-89B0-75419154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95400"/>
            <a:ext cx="9144000" cy="55626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</a:rPr>
              <a:t>Periodical publication of Magazines in many languages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Shodha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Yatras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en-US" dirty="0" err="1">
                <a:solidFill>
                  <a:srgbClr val="C00000"/>
                </a:solidFill>
              </a:rPr>
              <a:t>Chinna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Shodha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Yatras</a:t>
            </a:r>
            <a:r>
              <a:rPr lang="en-US" dirty="0">
                <a:solidFill>
                  <a:srgbClr val="C00000"/>
                </a:solidFill>
              </a:rPr>
              <a:t>  – every quarter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7030A0"/>
                </a:solidFill>
              </a:rPr>
              <a:t>Innovation Diffusion Centre (IDC) @ Hyderabad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7030A0"/>
                </a:solidFill>
              </a:rPr>
              <a:t>Exhibitions at National,  state, district and </a:t>
            </a:r>
            <a:r>
              <a:rPr lang="en-US" dirty="0" err="1">
                <a:solidFill>
                  <a:srgbClr val="7030A0"/>
                </a:solidFill>
              </a:rPr>
              <a:t>Mandal</a:t>
            </a:r>
            <a:r>
              <a:rPr lang="en-US" dirty="0">
                <a:solidFill>
                  <a:srgbClr val="7030A0"/>
                </a:solidFill>
              </a:rPr>
              <a:t> level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Interacting with formal system at various levels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Websites 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00B0F0"/>
                </a:solidFill>
              </a:rPr>
              <a:t>Participating in National and International awards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00B0F0"/>
                </a:solidFill>
              </a:rPr>
              <a:t>Communicating with Formal Institutions and organizations etc.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00B0F0"/>
                </a:solidFill>
              </a:rPr>
              <a:t>Weekly webinars on Innovations. 40 conducted so far.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C6AD-793C-409F-9DF3-E271B0B3D0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/>
              <a:t>Display of Grassroots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1E21D-DA6C-48DD-8112-AD925D636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u="sng" dirty="0">
                <a:solidFill>
                  <a:srgbClr val="0070C0"/>
                </a:solidFill>
              </a:rPr>
              <a:t>For masses </a:t>
            </a:r>
          </a:p>
          <a:p>
            <a:pPr marL="0" indent="0">
              <a:buNone/>
              <a:defRPr/>
            </a:pPr>
            <a:r>
              <a:rPr lang="en-US" dirty="0"/>
              <a:t>	in villages, </a:t>
            </a:r>
            <a:r>
              <a:rPr lang="en-US" dirty="0" err="1"/>
              <a:t>mandals</a:t>
            </a:r>
            <a:r>
              <a:rPr lang="en-US" dirty="0"/>
              <a:t> and districts</a:t>
            </a:r>
          </a:p>
          <a:p>
            <a:pPr marL="0" indent="0">
              <a:buNone/>
              <a:defRPr/>
            </a:pPr>
            <a:r>
              <a:rPr lang="en-US" dirty="0"/>
              <a:t>	In cultural and religious events</a:t>
            </a:r>
          </a:p>
          <a:p>
            <a:pPr>
              <a:buFont typeface="Arial" charset="0"/>
              <a:buChar char="•"/>
              <a:defRPr/>
            </a:pPr>
            <a:r>
              <a:rPr lang="en-US" u="sng" dirty="0">
                <a:solidFill>
                  <a:srgbClr val="C00000"/>
                </a:solidFill>
              </a:rPr>
              <a:t>For students </a:t>
            </a:r>
            <a:r>
              <a:rPr lang="en-US" dirty="0"/>
              <a:t>and faculty in colleges</a:t>
            </a:r>
          </a:p>
          <a:p>
            <a:pPr>
              <a:buFont typeface="Arial" charset="0"/>
              <a:buChar char="•"/>
              <a:defRPr/>
            </a:pPr>
            <a:r>
              <a:rPr lang="en-US" u="sng" dirty="0">
                <a:solidFill>
                  <a:srgbClr val="7030A0"/>
                </a:solidFill>
              </a:rPr>
              <a:t>For  entrepreneurs ,investors, scientists, and professionals </a:t>
            </a:r>
            <a:r>
              <a:rPr lang="en-US" dirty="0">
                <a:solidFill>
                  <a:srgbClr val="7030A0"/>
                </a:solidFill>
              </a:rPr>
              <a:t>in</a:t>
            </a:r>
          </a:p>
          <a:p>
            <a:pPr marL="457200" lvl="1" indent="0">
              <a:buNone/>
              <a:defRPr/>
            </a:pPr>
            <a:r>
              <a:rPr lang="en-US" dirty="0"/>
              <a:t>NIRD, T HUB, </a:t>
            </a:r>
            <a:r>
              <a:rPr lang="en-US" dirty="0" err="1"/>
              <a:t>Innofest</a:t>
            </a:r>
            <a:r>
              <a:rPr lang="en-US" dirty="0"/>
              <a:t>, Makers Faire, </a:t>
            </a:r>
            <a:r>
              <a:rPr lang="en-US" dirty="0" err="1"/>
              <a:t>Tedx</a:t>
            </a:r>
            <a:r>
              <a:rPr lang="en-US" dirty="0"/>
              <a:t> platform, CII, NIF, </a:t>
            </a:r>
            <a:r>
              <a:rPr lang="en-US" dirty="0" err="1"/>
              <a:t>Agri</a:t>
            </a:r>
            <a:r>
              <a:rPr lang="en-US" dirty="0"/>
              <a:t> Universities, Technology fairs, IIIF, IIFS, Science fairs, etc.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Digital and print media will be present at all the above places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827D-9026-4251-BAF5-3EC7B3C8A8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Shodha</a:t>
            </a:r>
            <a:r>
              <a:rPr lang="en-US" dirty="0"/>
              <a:t> Yatra</a:t>
            </a:r>
            <a:br>
              <a:rPr lang="en-US" dirty="0"/>
            </a:br>
            <a:r>
              <a:rPr lang="en-US" sz="3100" dirty="0"/>
              <a:t>A pilgrimage to the forgotten Temples of Knowledge</a:t>
            </a:r>
            <a:endParaRPr lang="en-US" dirty="0"/>
          </a:p>
        </p:txBody>
      </p:sp>
      <p:pic>
        <p:nvPicPr>
          <p:cNvPr id="86019" name="Content Placeholder 3" descr="IMG_2177.JPG">
            <a:extLst>
              <a:ext uri="{FF2B5EF4-FFF2-40B4-BE49-F238E27FC236}">
                <a16:creationId xmlns:a16="http://schemas.microsoft.com/office/drawing/2014/main" id="{DE5A4A30-2246-44BB-8AB7-14E3347513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750" y="1600201"/>
            <a:ext cx="6794500" cy="452596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507D54-E665-487B-84C4-CB3D34505856}"/>
              </a:ext>
            </a:extLst>
          </p:cNvPr>
          <p:cNvSpPr txBox="1"/>
          <p:nvPr/>
        </p:nvSpPr>
        <p:spPr>
          <a:xfrm>
            <a:off x="1600201" y="6324600"/>
            <a:ext cx="9174163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</a:rPr>
              <a:t>Experience  an unknown area, unknown context, unknown people and unknown agenda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5562-6D5C-4FD9-A46A-42E79410C5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5300" dirty="0"/>
              <a:t>Shodh yatra</a:t>
            </a:r>
            <a:br>
              <a:rPr lang="en-US" dirty="0"/>
            </a:br>
            <a:r>
              <a:rPr lang="en-US" dirty="0"/>
              <a:t>Education beyond 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F14EF-ABEC-41CC-95F4-BA45E703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752601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4000" dirty="0">
                <a:solidFill>
                  <a:srgbClr val="00B050"/>
                </a:solidFill>
              </a:rPr>
              <a:t>An unknown journey </a:t>
            </a:r>
          </a:p>
          <a:p>
            <a:pPr>
              <a:buNone/>
              <a:defRPr/>
            </a:pPr>
            <a:r>
              <a:rPr lang="en-US" sz="4000" dirty="0">
                <a:solidFill>
                  <a:srgbClr val="FF0000"/>
                </a:solidFill>
              </a:rPr>
              <a:t>      in an unknown context</a:t>
            </a:r>
          </a:p>
          <a:p>
            <a:pPr>
              <a:buNone/>
              <a:defRPr/>
            </a:pPr>
            <a:r>
              <a:rPr lang="en-US" sz="4000" dirty="0">
                <a:solidFill>
                  <a:srgbClr val="00B050"/>
                </a:solidFill>
              </a:rPr>
              <a:t>           </a:t>
            </a:r>
            <a:r>
              <a:rPr lang="en-US" sz="4000" dirty="0">
                <a:solidFill>
                  <a:srgbClr val="00B0F0"/>
                </a:solidFill>
              </a:rPr>
              <a:t>in an unknown path</a:t>
            </a:r>
          </a:p>
          <a:p>
            <a:pPr>
              <a:buNone/>
              <a:defRPr/>
            </a:pPr>
            <a:r>
              <a:rPr lang="en-US" sz="4000" dirty="0">
                <a:solidFill>
                  <a:srgbClr val="00B050"/>
                </a:solidFill>
              </a:rPr>
              <a:t>                </a:t>
            </a:r>
            <a:r>
              <a:rPr lang="en-US" sz="4000" dirty="0">
                <a:solidFill>
                  <a:srgbClr val="7030A0"/>
                </a:solidFill>
              </a:rPr>
              <a:t>to interact with unknown people</a:t>
            </a:r>
          </a:p>
          <a:p>
            <a:pPr>
              <a:buNone/>
              <a:defRPr/>
            </a:pPr>
            <a:r>
              <a:rPr lang="en-US" sz="4000" dirty="0">
                <a:solidFill>
                  <a:srgbClr val="00B050"/>
                </a:solidFill>
              </a:rPr>
              <a:t>                     </a:t>
            </a:r>
            <a:r>
              <a:rPr lang="en-US" sz="4000" dirty="0">
                <a:solidFill>
                  <a:srgbClr val="0070C0"/>
                </a:solidFill>
              </a:rPr>
              <a:t>with an unknown agenda</a:t>
            </a:r>
          </a:p>
          <a:p>
            <a:pPr>
              <a:buNone/>
              <a:defRPr/>
            </a:pPr>
            <a:endParaRPr lang="en-US" sz="4000" dirty="0">
              <a:solidFill>
                <a:srgbClr val="00B050"/>
              </a:solidFill>
            </a:endParaRPr>
          </a:p>
          <a:p>
            <a:pPr>
              <a:buNone/>
              <a:defRPr/>
            </a:pPr>
            <a:r>
              <a:rPr lang="en-US" sz="4000" dirty="0">
                <a:solidFill>
                  <a:srgbClr val="00B050"/>
                </a:solidFill>
              </a:rPr>
              <a:t>Unlearn and Relearn from four Teachers</a:t>
            </a:r>
          </a:p>
          <a:p>
            <a:pPr lvl="4">
              <a:defRPr/>
            </a:pPr>
            <a:r>
              <a:rPr lang="en-US" sz="3200" dirty="0">
                <a:solidFill>
                  <a:srgbClr val="C00000"/>
                </a:solidFill>
              </a:rPr>
              <a:t>Teacher in Nature</a:t>
            </a:r>
          </a:p>
          <a:p>
            <a:pPr lvl="4">
              <a:defRPr/>
            </a:pPr>
            <a:r>
              <a:rPr lang="en-US" sz="3200" dirty="0">
                <a:solidFill>
                  <a:srgbClr val="00B0F0"/>
                </a:solidFill>
              </a:rPr>
              <a:t>Teacher in people</a:t>
            </a:r>
          </a:p>
          <a:p>
            <a:pPr lvl="4">
              <a:defRPr/>
            </a:pPr>
            <a:r>
              <a:rPr lang="en-US" sz="3200" dirty="0">
                <a:solidFill>
                  <a:srgbClr val="7030A0"/>
                </a:solidFill>
              </a:rPr>
              <a:t>Teacher in peers</a:t>
            </a:r>
          </a:p>
          <a:p>
            <a:pPr lvl="4"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Teacher within you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9D751AF8-92A0-46E3-8F0E-ADAAA13C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>
                <a:solidFill>
                  <a:srgbClr val="7030A0"/>
                </a:solidFill>
              </a:rPr>
              <a:t>Chinna Sodha Yatra (CSY)</a:t>
            </a: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9F0475DD-7359-4C4A-88A1-7C31E5B1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990600"/>
            <a:ext cx="9144000" cy="5791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B050"/>
                </a:solidFill>
              </a:rPr>
              <a:t>A pilgrimage to the temples of Knowledge - villages</a:t>
            </a:r>
          </a:p>
          <a:p>
            <a:pPr eaLnBrk="1" hangingPunct="1"/>
            <a:r>
              <a:rPr lang="en-US" altLang="en-US" dirty="0">
                <a:solidFill>
                  <a:srgbClr val="00B050"/>
                </a:solidFill>
              </a:rPr>
              <a:t>Unlearn and relearn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A walk in an Unknown path, Unknown people, with Unknown agenda for 55-60 Kms in three days every quarter.</a:t>
            </a:r>
          </a:p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38 Yatras, around 1500 kms, over 900 participants, visited 600 villages, interacted with over 50,000 rural people, Scouted and disseminated many grassroots innovations.</a:t>
            </a:r>
          </a:p>
          <a:p>
            <a:pPr eaLnBrk="1" hangingPunct="1"/>
            <a:r>
              <a:rPr lang="en-US" altLang="en-US" dirty="0">
                <a:solidFill>
                  <a:schemeClr val="accent1"/>
                </a:solidFill>
              </a:rPr>
              <a:t>Next Yatra in December 2021</a:t>
            </a:r>
          </a:p>
          <a:p>
            <a:pPr eaLnBrk="1" hangingPunct="1"/>
            <a:r>
              <a:rPr lang="en-US" altLang="en-US" dirty="0"/>
              <a:t>Visit </a:t>
            </a:r>
            <a:r>
              <a:rPr lang="en-US" altLang="en-US" dirty="0">
                <a:hlinkClick r:id="rId2"/>
              </a:rPr>
              <a:t>www.pallesrujana.org</a:t>
            </a:r>
            <a:r>
              <a:rPr lang="en-US" altLang="en-US" dirty="0"/>
              <a:t> for more details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F92C964-C20A-41FF-A064-788786A9C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883218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Practically speaking  </a:t>
            </a:r>
            <a:br>
              <a:rPr lang="en-US" altLang="en-US" dirty="0"/>
            </a:br>
            <a:r>
              <a:rPr lang="en-US" altLang="en-US" dirty="0"/>
              <a:t>“</a:t>
            </a:r>
            <a:r>
              <a:rPr lang="en-US" altLang="en-US" sz="4800" dirty="0">
                <a:solidFill>
                  <a:srgbClr val="00B050"/>
                </a:solidFill>
              </a:rPr>
              <a:t>Purpose of life is to ensure Happiness in and around us</a:t>
            </a:r>
            <a:r>
              <a:rPr lang="en-US" altLang="en-US" dirty="0"/>
              <a:t>”</a:t>
            </a:r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93469C33-34F3-4280-BBAA-5AAC1ABD7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914400"/>
            <a:ext cx="6400800" cy="1752600"/>
          </a:xfrm>
        </p:spPr>
        <p:txBody>
          <a:bodyPr/>
          <a:lstStyle/>
          <a:p>
            <a:r>
              <a:rPr lang="en-US" altLang="en-US">
                <a:solidFill>
                  <a:srgbClr val="00B0F0"/>
                </a:solidFill>
              </a:rPr>
              <a:t>The Dalai Lama Said</a:t>
            </a:r>
          </a:p>
          <a:p>
            <a:r>
              <a:rPr lang="en-US" altLang="en-US">
                <a:solidFill>
                  <a:srgbClr val="00B0F0"/>
                </a:solidFill>
              </a:rPr>
              <a:t>“The </a:t>
            </a:r>
            <a:r>
              <a:rPr lang="en-US" altLang="en-US" u="sng">
                <a:solidFill>
                  <a:srgbClr val="00B0F0"/>
                </a:solidFill>
              </a:rPr>
              <a:t>Purpose</a:t>
            </a:r>
            <a:r>
              <a:rPr lang="en-US" altLang="en-US">
                <a:solidFill>
                  <a:srgbClr val="00B0F0"/>
                </a:solidFill>
              </a:rPr>
              <a:t> of Life is to be </a:t>
            </a:r>
            <a:r>
              <a:rPr lang="en-US" altLang="en-US" u="sng">
                <a:solidFill>
                  <a:srgbClr val="00B0F0"/>
                </a:solidFill>
              </a:rPr>
              <a:t>Happy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D149-09AA-4D0B-A3B2-DF6796740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B050"/>
                </a:solidFill>
              </a:rPr>
              <a:t>Webinar on Innovations </a:t>
            </a:r>
            <a:br>
              <a:rPr lang="en-US" u="sng" dirty="0">
                <a:solidFill>
                  <a:srgbClr val="00B050"/>
                </a:solidFill>
              </a:rPr>
            </a:br>
            <a:r>
              <a:rPr lang="en-US" sz="3200" u="sng" dirty="0">
                <a:solidFill>
                  <a:srgbClr val="00B050"/>
                </a:solidFill>
              </a:rPr>
              <a:t>A Reaction to Pandemic</a:t>
            </a:r>
            <a:endParaRPr lang="en-IN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08CE1-333B-4E92-9F11-932DEA73E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Every week </a:t>
            </a:r>
            <a:r>
              <a:rPr lang="en-US" sz="3600" dirty="0"/>
              <a:t>commencing from October 2020</a:t>
            </a:r>
          </a:p>
          <a:p>
            <a:r>
              <a:rPr lang="en-US" sz="3600" dirty="0">
                <a:solidFill>
                  <a:srgbClr val="7030A0"/>
                </a:solidFill>
              </a:rPr>
              <a:t>47 Webinars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93 Innovators </a:t>
            </a:r>
          </a:p>
          <a:p>
            <a:r>
              <a:rPr lang="en-US" sz="3600" dirty="0">
                <a:solidFill>
                  <a:srgbClr val="00B0F0"/>
                </a:solidFill>
              </a:rPr>
              <a:t>174 Innovations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48 Guest Speakers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Over 1000 Participants</a:t>
            </a:r>
          </a:p>
          <a:p>
            <a:r>
              <a:rPr lang="en-US" sz="3600" u="sng" dirty="0">
                <a:solidFill>
                  <a:srgbClr val="002060"/>
                </a:solidFill>
              </a:rPr>
              <a:t>Period</a:t>
            </a:r>
            <a:r>
              <a:rPr lang="en-US" sz="3600" dirty="0">
                <a:solidFill>
                  <a:srgbClr val="002060"/>
                </a:solidFill>
              </a:rPr>
              <a:t>: 14th October, 2020 to 07 October, 2021</a:t>
            </a:r>
            <a:endParaRPr lang="en-I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40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8CE26-B204-4AD3-9B9C-1012981A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/>
              <a:t>Recognition to GRI from AP and TS</a:t>
            </a:r>
          </a:p>
        </p:txBody>
      </p:sp>
      <p:sp>
        <p:nvSpPr>
          <p:cNvPr id="90115" name="Content Placeholder 2">
            <a:extLst>
              <a:ext uri="{FF2B5EF4-FFF2-40B4-BE49-F238E27FC236}">
                <a16:creationId xmlns:a16="http://schemas.microsoft.com/office/drawing/2014/main" id="{032D133B-CB2F-4202-B4A1-A7A77B754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143000"/>
            <a:ext cx="86868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400" dirty="0">
                <a:solidFill>
                  <a:srgbClr val="7030A0"/>
                </a:solidFill>
              </a:rPr>
              <a:t>Three PADMASHRI awards</a:t>
            </a:r>
          </a:p>
          <a:p>
            <a:r>
              <a:rPr lang="en-US" altLang="en-US" sz="2400" dirty="0">
                <a:solidFill>
                  <a:srgbClr val="7030A0"/>
                </a:solidFill>
              </a:rPr>
              <a:t>13 President of India awards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2 National Entrepreneur awards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First Prize in ASEAN Innovation Festival, 2019</a:t>
            </a:r>
          </a:p>
          <a:p>
            <a:r>
              <a:rPr lang="en-US" altLang="en-US" sz="2400" dirty="0">
                <a:solidFill>
                  <a:srgbClr val="7030A0"/>
                </a:solidFill>
              </a:rPr>
              <a:t>Two International awards 2020</a:t>
            </a:r>
          </a:p>
          <a:p>
            <a:r>
              <a:rPr lang="en-US" altLang="en-US" sz="2400" dirty="0">
                <a:solidFill>
                  <a:srgbClr val="7030A0"/>
                </a:solidFill>
              </a:rPr>
              <a:t>2 NABARD awards</a:t>
            </a:r>
          </a:p>
          <a:p>
            <a:r>
              <a:rPr lang="en-US" altLang="en-US" sz="2400" dirty="0">
                <a:solidFill>
                  <a:srgbClr val="7030A0"/>
                </a:solidFill>
              </a:rPr>
              <a:t>Two Samsung Innovation Quotient Awards</a:t>
            </a:r>
          </a:p>
          <a:p>
            <a:r>
              <a:rPr lang="en-US" altLang="en-US" sz="2400" dirty="0">
                <a:solidFill>
                  <a:srgbClr val="7030A0"/>
                </a:solidFill>
              </a:rPr>
              <a:t>One </a:t>
            </a:r>
            <a:r>
              <a:rPr lang="en-US" altLang="en-US" sz="2400" dirty="0" err="1">
                <a:solidFill>
                  <a:srgbClr val="7030A0"/>
                </a:solidFill>
              </a:rPr>
              <a:t>Hony</a:t>
            </a:r>
            <a:r>
              <a:rPr lang="en-US" altLang="en-US" sz="2400" dirty="0">
                <a:solidFill>
                  <a:srgbClr val="7030A0"/>
                </a:solidFill>
              </a:rPr>
              <a:t> Doctorate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One in Forbes – MIT US List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Hall of Fame – Civil Society -Two Innovators</a:t>
            </a:r>
          </a:p>
          <a:p>
            <a:r>
              <a:rPr lang="en-US" altLang="en-US" sz="2400" dirty="0">
                <a:solidFill>
                  <a:srgbClr val="00B0F0"/>
                </a:solidFill>
              </a:rPr>
              <a:t>Ten </a:t>
            </a:r>
            <a:r>
              <a:rPr lang="en-US" altLang="en-US" sz="2400" dirty="0" err="1">
                <a:solidFill>
                  <a:srgbClr val="00B0F0"/>
                </a:solidFill>
              </a:rPr>
              <a:t>Raitu</a:t>
            </a:r>
            <a:r>
              <a:rPr lang="en-US" altLang="en-US" sz="2400" dirty="0">
                <a:solidFill>
                  <a:srgbClr val="00B0F0"/>
                </a:solidFill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</a:rPr>
              <a:t>Nestam</a:t>
            </a:r>
            <a:r>
              <a:rPr lang="en-US" altLang="en-US" sz="2400" dirty="0">
                <a:solidFill>
                  <a:srgbClr val="00B0F0"/>
                </a:solidFill>
              </a:rPr>
              <a:t> awards</a:t>
            </a:r>
          </a:p>
          <a:p>
            <a:r>
              <a:rPr lang="en-US" altLang="en-US" sz="2400" dirty="0">
                <a:solidFill>
                  <a:srgbClr val="00B0F0"/>
                </a:solidFill>
              </a:rPr>
              <a:t>Many local and Regional awards</a:t>
            </a:r>
          </a:p>
          <a:p>
            <a:r>
              <a:rPr lang="en-US" altLang="en-US" sz="2400" dirty="0">
                <a:solidFill>
                  <a:srgbClr val="002060"/>
                </a:solidFill>
              </a:rPr>
              <a:t>INK Fellow – Los Angeles</a:t>
            </a:r>
          </a:p>
          <a:p>
            <a:r>
              <a:rPr lang="en-US" altLang="en-US" sz="2400" dirty="0">
                <a:solidFill>
                  <a:srgbClr val="002060"/>
                </a:solidFill>
              </a:rPr>
              <a:t>TEDx lectures</a:t>
            </a:r>
          </a:p>
          <a:p>
            <a:r>
              <a:rPr lang="en-US" altLang="en-US" sz="2400" dirty="0">
                <a:solidFill>
                  <a:srgbClr val="002060"/>
                </a:solidFill>
              </a:rPr>
              <a:t>Six NIRD&amp;PR awards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One Biopic on innovator </a:t>
            </a:r>
            <a:r>
              <a:rPr lang="en-US" altLang="en-US" sz="2400" dirty="0" err="1">
                <a:solidFill>
                  <a:srgbClr val="C00000"/>
                </a:solidFill>
              </a:rPr>
              <a:t>Mallesham</a:t>
            </a:r>
            <a:endParaRPr lang="en-US" altLang="en-US" sz="2400" dirty="0">
              <a:solidFill>
                <a:srgbClr val="C00000"/>
              </a:solidFill>
            </a:endParaRPr>
          </a:p>
          <a:p>
            <a:r>
              <a:rPr lang="en-US" altLang="en-US" sz="2400" dirty="0"/>
              <a:t>Supply of over 1300 Laxmi </a:t>
            </a:r>
            <a:r>
              <a:rPr lang="en-US" altLang="en-US" sz="2400" dirty="0" err="1"/>
              <a:t>Asu</a:t>
            </a:r>
            <a:r>
              <a:rPr lang="en-US" altLang="en-US" sz="2400" dirty="0"/>
              <a:t> Machines to </a:t>
            </a:r>
            <a:r>
              <a:rPr lang="en-US" altLang="en-US" sz="2400" dirty="0" err="1"/>
              <a:t>Pochampally</a:t>
            </a:r>
            <a:r>
              <a:rPr lang="en-US" altLang="en-US" sz="2400" dirty="0"/>
              <a:t> weavers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1E5E-F1B7-4351-A08C-F596ABC7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2060"/>
                </a:solidFill>
              </a:rPr>
              <a:t>Palle Srujana Initiatives</a:t>
            </a:r>
            <a:endParaRPr lang="en-IN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E089-50F1-4142-9685-F531314EA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Chinna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Shodha</a:t>
            </a:r>
            <a:r>
              <a:rPr lang="en-US" dirty="0">
                <a:solidFill>
                  <a:srgbClr val="C00000"/>
                </a:solidFill>
              </a:rPr>
              <a:t> Yatra</a:t>
            </a:r>
          </a:p>
          <a:p>
            <a:r>
              <a:rPr lang="en-US" dirty="0">
                <a:solidFill>
                  <a:srgbClr val="00B050"/>
                </a:solidFill>
              </a:rPr>
              <a:t>Rural Internship  - TISS,  NAARM, IITs, </a:t>
            </a:r>
            <a:r>
              <a:rPr lang="en-US" dirty="0" err="1">
                <a:solidFill>
                  <a:srgbClr val="00B050"/>
                </a:solidFill>
              </a:rPr>
              <a:t>Engg</a:t>
            </a:r>
            <a:r>
              <a:rPr lang="en-US" dirty="0">
                <a:solidFill>
                  <a:srgbClr val="00B050"/>
                </a:solidFill>
              </a:rPr>
              <a:t> and Management Colleges</a:t>
            </a:r>
          </a:p>
          <a:p>
            <a:r>
              <a:rPr lang="en-US" dirty="0">
                <a:solidFill>
                  <a:srgbClr val="00B0F0"/>
                </a:solidFill>
              </a:rPr>
              <a:t>Gram Swayam </a:t>
            </a:r>
            <a:r>
              <a:rPr lang="en-US" dirty="0" err="1">
                <a:solidFill>
                  <a:srgbClr val="00B0F0"/>
                </a:solidFill>
              </a:rPr>
              <a:t>Samruddhi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Rural Connect all college students</a:t>
            </a:r>
          </a:p>
          <a:p>
            <a:r>
              <a:rPr lang="en-US" dirty="0">
                <a:solidFill>
                  <a:srgbClr val="7030A0"/>
                </a:solidFill>
              </a:rPr>
              <a:t>Certification to Herbal healers in collaboration with TDU, </a:t>
            </a:r>
            <a:r>
              <a:rPr lang="en-US" dirty="0" err="1">
                <a:solidFill>
                  <a:srgbClr val="7030A0"/>
                </a:solidFill>
              </a:rPr>
              <a:t>Benagluru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Gyan </a:t>
            </a:r>
            <a:r>
              <a:rPr lang="en-US" dirty="0" err="1">
                <a:solidFill>
                  <a:srgbClr val="C00000"/>
                </a:solidFill>
              </a:rPr>
              <a:t>Shodh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u="sng" dirty="0"/>
              <a:t>Identify Problems </a:t>
            </a:r>
            <a:r>
              <a:rPr lang="en-US" dirty="0"/>
              <a:t>from Livelihoods of villages –farming, weaving, Fishing </a:t>
            </a:r>
            <a:r>
              <a:rPr lang="en-US" dirty="0" err="1"/>
              <a:t>etc</a:t>
            </a:r>
            <a:r>
              <a:rPr lang="en-US" dirty="0"/>
              <a:t>, and </a:t>
            </a:r>
            <a:r>
              <a:rPr lang="en-US" u="sng" dirty="0"/>
              <a:t>Provide solutions</a:t>
            </a:r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4860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E175-40A0-4F69-9038-AEDBB71C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2326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dirty="0"/>
              <a:t>Ground covered in Two Telugu States </a:t>
            </a:r>
            <a:br>
              <a:rPr lang="en-US" sz="3200" dirty="0"/>
            </a:br>
            <a:r>
              <a:rPr lang="en-US" sz="3200" dirty="0"/>
              <a:t>by Palle Srujana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6B88B06D-D032-42B7-B08C-7077E027B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364"/>
            <a:ext cx="10255102" cy="4525962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B0F0"/>
                </a:solidFill>
              </a:rPr>
              <a:t>Scouted over 400 innovations, 50 plus best farm practices.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B0F0"/>
                </a:solidFill>
              </a:rPr>
              <a:t>Documented 2000 plus traditional knowledge in 12 years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B0F0"/>
                </a:solidFill>
              </a:rPr>
              <a:t>34 Patents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</a:rPr>
              <a:t>0ver 80 Innovations in market.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</a:rPr>
              <a:t>Over 200 direct employment</a:t>
            </a:r>
            <a:r>
              <a:rPr lang="en-US" sz="2400" dirty="0">
                <a:solidFill>
                  <a:srgbClr val="FFC000"/>
                </a:solidFill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</a:rPr>
              <a:t>Annual turn over of grassroots innovations  is over </a:t>
            </a:r>
            <a:r>
              <a:rPr lang="en-US" sz="2400" dirty="0" err="1">
                <a:solidFill>
                  <a:srgbClr val="00B050"/>
                </a:solidFill>
              </a:rPr>
              <a:t>Rs</a:t>
            </a:r>
            <a:r>
              <a:rPr lang="en-US" sz="2400" dirty="0">
                <a:solidFill>
                  <a:srgbClr val="00B050"/>
                </a:solidFill>
              </a:rPr>
              <a:t> 6 </a:t>
            </a:r>
            <a:r>
              <a:rPr lang="en-US" sz="2400" dirty="0" err="1">
                <a:solidFill>
                  <a:srgbClr val="00B050"/>
                </a:solidFill>
              </a:rPr>
              <a:t>crores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B050"/>
                </a:solidFill>
              </a:rPr>
              <a:t>     during  2019-20.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</a:rPr>
              <a:t>Impacted estimated 8 Lakh rural families over the years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</a:rPr>
              <a:t>Publication of Telugu bi-monthly “Palle Srujana” since May 2006 – uninterrupted 82 issues.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7030A0"/>
                </a:solidFill>
              </a:rPr>
              <a:t>Horizontal dissemination of knowledge gathering momentum steadily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accent2"/>
                </a:solidFill>
              </a:rPr>
              <a:t>Many International, National and Regional awards including: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   one ASEAN first prize, Two </a:t>
            </a:r>
            <a:r>
              <a:rPr lang="en-US" sz="2400" dirty="0" err="1">
                <a:solidFill>
                  <a:schemeClr val="accent2"/>
                </a:solidFill>
              </a:rPr>
              <a:t>Padmashri</a:t>
            </a:r>
            <a:r>
              <a:rPr lang="en-US" sz="2400" dirty="0">
                <a:solidFill>
                  <a:schemeClr val="accent2"/>
                </a:solidFill>
              </a:rPr>
              <a:t>,  Forbes list,  TEDx  lectures, INK Fellow, President of India awards to Innovators and School children.</a:t>
            </a:r>
          </a:p>
          <a:p>
            <a:pPr>
              <a:buFont typeface="Arial" charset="0"/>
              <a:buChar char="•"/>
              <a:defRPr/>
            </a:pP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854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A8197-ED61-46E9-99F7-7C99DAF4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8856"/>
            <a:ext cx="9144000" cy="99414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Impact of Grassroots Innovations </a:t>
            </a:r>
            <a:b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 Society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:a16="http://schemas.microsoft.com/office/drawing/2014/main" id="{DE96B61E-18D9-44A9-891D-3123A23A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19200"/>
            <a:ext cx="8991600" cy="5638800"/>
          </a:xfrm>
        </p:spPr>
        <p:txBody>
          <a:bodyPr/>
          <a:lstStyle/>
          <a:p>
            <a:r>
              <a:rPr lang="en-US" altLang="en-US" sz="2400"/>
              <a:t>Provide low cost solutions in livelihood sector such as weeders, cultivators, seeders, sprayers, seeds, bio-pesticides, animal medicines etc.</a:t>
            </a:r>
          </a:p>
          <a:p>
            <a:r>
              <a:rPr lang="en-US" altLang="en-US" sz="2400"/>
              <a:t>Affordability ensures availability .</a:t>
            </a:r>
          </a:p>
          <a:p>
            <a:r>
              <a:rPr lang="en-US" altLang="en-US" sz="2400"/>
              <a:t>Appropriateness results in sustainability.</a:t>
            </a:r>
          </a:p>
          <a:p>
            <a:r>
              <a:rPr lang="en-US" altLang="en-US" sz="2400"/>
              <a:t>Adhere to the Principle of “</a:t>
            </a:r>
            <a:r>
              <a:rPr lang="en-US" altLang="en-US" sz="2400" b="1" i="1" u="sng"/>
              <a:t>More from Less for Many</a:t>
            </a:r>
            <a:r>
              <a:rPr lang="en-US" altLang="en-US" sz="2400"/>
              <a:t>”.</a:t>
            </a:r>
          </a:p>
          <a:p>
            <a:r>
              <a:rPr lang="en-US" altLang="en-US" sz="2400"/>
              <a:t>Reduced input costs .</a:t>
            </a:r>
          </a:p>
          <a:p>
            <a:r>
              <a:rPr lang="en-US" altLang="en-US" sz="2400"/>
              <a:t>Local employment.</a:t>
            </a:r>
          </a:p>
          <a:p>
            <a:r>
              <a:rPr lang="en-US" altLang="en-US" sz="2400"/>
              <a:t>Lesser cost of development.</a:t>
            </a:r>
          </a:p>
          <a:p>
            <a:r>
              <a:rPr lang="en-US" altLang="en-US" sz="2400"/>
              <a:t>Local Wealth distribution. </a:t>
            </a:r>
          </a:p>
          <a:p>
            <a:r>
              <a:rPr lang="en-US" altLang="en-US" sz="2400"/>
              <a:t>Inclusiveness in real sense and Knowledge based society.</a:t>
            </a:r>
          </a:p>
          <a:p>
            <a:r>
              <a:rPr lang="en-US" altLang="en-US" sz="2400"/>
              <a:t>Pochampalli Tradition survived due to Asu machine by providing livelihood to thousands of weaver families.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 algn="ctr">
              <a:buFont typeface="Arial" panose="020B0604020202020204" pitchFamily="34" charset="0"/>
              <a:buNone/>
            </a:pPr>
            <a:endParaRPr lang="en-US" altLang="en-US" sz="2400" b="1" i="1"/>
          </a:p>
        </p:txBody>
      </p:sp>
    </p:spTree>
    <p:extLst>
      <p:ext uri="{BB962C8B-B14F-4D97-AF65-F5344CB8AC3E}">
        <p14:creationId xmlns:p14="http://schemas.microsoft.com/office/powerpoint/2010/main" val="18008457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2B7C-99EC-4225-84FD-101B7074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4431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Challenges in Nurturing GRI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5F46-33FF-473B-8EBA-A21D3A0C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30837"/>
            <a:ext cx="9636642" cy="50292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GRI develops innovation in a hut. Each one is a start up in real sense.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These innovations address </a:t>
            </a:r>
            <a:r>
              <a:rPr lang="en-US" sz="2400" b="1" i="1" u="sng" dirty="0"/>
              <a:t>unmet needs, </a:t>
            </a:r>
            <a:r>
              <a:rPr lang="en-US" sz="2400" dirty="0"/>
              <a:t>hence market is assured.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Reaching geographically wide market is challenging.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Fund support is difficult as the innovator lives in informal sector.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These innovations are people centric hence ,</a:t>
            </a:r>
            <a:r>
              <a:rPr lang="en-US" sz="2400" dirty="0" err="1"/>
              <a:t>akes</a:t>
            </a:r>
            <a:r>
              <a:rPr lang="en-US" sz="2400" dirty="0"/>
              <a:t> less sense to Business.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Mentoring in few technological aspects and legal practices is necessary on case basis.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A new Incubation model to </a:t>
            </a:r>
            <a:r>
              <a:rPr lang="en-US" sz="2400" i="1" u="sng" dirty="0"/>
              <a:t>include GRIs </a:t>
            </a:r>
            <a:r>
              <a:rPr lang="en-US" sz="2400" dirty="0"/>
              <a:t>in the main stream is necessary.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To unearth more innovations, vigorous scouting, dissemination of “</a:t>
            </a:r>
            <a:r>
              <a:rPr lang="en-US" sz="2400" dirty="0" err="1"/>
              <a:t>Palle</a:t>
            </a:r>
            <a:r>
              <a:rPr lang="en-US" sz="2400" dirty="0"/>
              <a:t> </a:t>
            </a:r>
            <a:r>
              <a:rPr lang="en-US" sz="2400" dirty="0" err="1"/>
              <a:t>Srujana</a:t>
            </a:r>
            <a:r>
              <a:rPr lang="en-US" sz="2400" dirty="0"/>
              <a:t> magazine for all Telugu villages is essential.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Access to International market  either by direct selling or Transfer of Technology. 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A01032"/>
                </a:solidFill>
              </a:rPr>
              <a:t>Reverse the Farm Sector Supply Model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u="sng" dirty="0">
                <a:solidFill>
                  <a:srgbClr val="7030A0"/>
                </a:solidFill>
                <a:latin typeface="Lucida Calligraphy" pitchFamily="66" charset="0"/>
              </a:rPr>
              <a:t>Present model</a:t>
            </a:r>
            <a:endParaRPr lang="en-US" u="sng" dirty="0">
              <a:solidFill>
                <a:srgbClr val="7030A0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Few supply to billions – Wealth Concentration</a:t>
            </a:r>
          </a:p>
          <a:p>
            <a:pPr algn="ctr" eaLnBrk="1" hangingPunct="1">
              <a:buFont typeface="Arial" pitchFamily="34" charset="0"/>
              <a:buNone/>
            </a:pPr>
            <a:endParaRPr lang="en-US" dirty="0">
              <a:latin typeface="Lucida Calligraphy" pitchFamily="66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u="sng" dirty="0">
                <a:solidFill>
                  <a:srgbClr val="0070C0"/>
                </a:solidFill>
                <a:latin typeface="Lucida Calligraphy" pitchFamily="66" charset="0"/>
              </a:rPr>
              <a:t>New Model</a:t>
            </a:r>
            <a:endParaRPr lang="en-US" u="sng" dirty="0">
              <a:solidFill>
                <a:srgbClr val="0070C0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</a:rPr>
              <a:t>Millions make and supply to billions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</a:rPr>
              <a:t>Wealth Distribution</a:t>
            </a:r>
          </a:p>
          <a:p>
            <a:pPr algn="ctr" eaLnBrk="1" hangingPunct="1"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latin typeface="Lucida Calligraphy" pitchFamily="66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Lucida Calligraphy" pitchFamily="66" charset="0"/>
              </a:rPr>
              <a:t>Promote entrepreneurs at grassroots level</a:t>
            </a:r>
          </a:p>
        </p:txBody>
      </p:sp>
    </p:spTree>
    <p:extLst>
      <p:ext uri="{BB962C8B-B14F-4D97-AF65-F5344CB8AC3E}">
        <p14:creationId xmlns:p14="http://schemas.microsoft.com/office/powerpoint/2010/main" val="268130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Dreams of Palle Srujana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To make our villages</a:t>
            </a:r>
          </a:p>
          <a:p>
            <a:r>
              <a:rPr lang="en-US" dirty="0">
                <a:solidFill>
                  <a:srgbClr val="C00000"/>
                </a:solidFill>
              </a:rPr>
              <a:t>Regain their </a:t>
            </a:r>
            <a:r>
              <a:rPr lang="en-US" dirty="0" err="1">
                <a:solidFill>
                  <a:srgbClr val="C00000"/>
                </a:solidFill>
              </a:rPr>
              <a:t>Samruddhi</a:t>
            </a:r>
            <a:r>
              <a:rPr lang="en-US" dirty="0">
                <a:solidFill>
                  <a:srgbClr val="C00000"/>
                </a:solidFill>
              </a:rPr>
              <a:t> status</a:t>
            </a:r>
          </a:p>
          <a:p>
            <a:r>
              <a:rPr lang="en-US" dirty="0" err="1">
                <a:solidFill>
                  <a:srgbClr val="7030A0"/>
                </a:solidFill>
              </a:rPr>
              <a:t>Atma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Nirbhar</a:t>
            </a:r>
            <a:r>
              <a:rPr lang="en-US" dirty="0">
                <a:solidFill>
                  <a:srgbClr val="7030A0"/>
                </a:solidFill>
              </a:rPr>
              <a:t> (Self Sufficient)</a:t>
            </a:r>
          </a:p>
          <a:p>
            <a:r>
              <a:rPr lang="en-US" dirty="0">
                <a:solidFill>
                  <a:srgbClr val="00B050"/>
                </a:solidFill>
              </a:rPr>
              <a:t>Leverage and sustain regeneration of Nature</a:t>
            </a:r>
          </a:p>
          <a:p>
            <a:r>
              <a:rPr lang="en-US" dirty="0">
                <a:solidFill>
                  <a:srgbClr val="00B0F0"/>
                </a:solidFill>
              </a:rPr>
              <a:t>Low cost  and affordable tools and devices but provide high productivity</a:t>
            </a:r>
          </a:p>
          <a:p>
            <a:r>
              <a:rPr lang="en-US" dirty="0"/>
              <a:t>Least environmental degradation</a:t>
            </a:r>
          </a:p>
          <a:p>
            <a:r>
              <a:rPr lang="en-US" dirty="0">
                <a:solidFill>
                  <a:srgbClr val="FF0000"/>
                </a:solidFill>
              </a:rPr>
              <a:t>More Exports and least Imports in each village</a:t>
            </a:r>
          </a:p>
          <a:p>
            <a:r>
              <a:rPr lang="en-US" dirty="0">
                <a:solidFill>
                  <a:srgbClr val="00B050"/>
                </a:solidFill>
              </a:rPr>
              <a:t>Live healthy and let others live same way</a:t>
            </a:r>
          </a:p>
          <a:p>
            <a:r>
              <a:rPr lang="en-US" dirty="0">
                <a:solidFill>
                  <a:srgbClr val="002060"/>
                </a:solidFill>
              </a:rPr>
              <a:t>Inclusiveness and equity</a:t>
            </a:r>
          </a:p>
          <a:p>
            <a:r>
              <a:rPr lang="en-US" dirty="0"/>
              <a:t>A Happy Telangana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i="1" dirty="0">
                <a:solidFill>
                  <a:srgbClr val="C00000"/>
                </a:solidFill>
              </a:rPr>
              <a:t>This is not an Utopian dream. It is achievable.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B050"/>
                </a:solidFill>
              </a:rPr>
              <a:t>We  believe in it. Do You?</a:t>
            </a:r>
          </a:p>
        </p:txBody>
      </p:sp>
    </p:spTree>
    <p:extLst>
      <p:ext uri="{BB962C8B-B14F-4D97-AF65-F5344CB8AC3E}">
        <p14:creationId xmlns:p14="http://schemas.microsoft.com/office/powerpoint/2010/main" val="308200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>
            <a:extLst>
              <a:ext uri="{FF2B5EF4-FFF2-40B4-BE49-F238E27FC236}">
                <a16:creationId xmlns:a16="http://schemas.microsoft.com/office/drawing/2014/main" id="{081570A5-1F45-4541-8A9F-850735C1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0051" name="Content Placeholder 2">
            <a:extLst>
              <a:ext uri="{FF2B5EF4-FFF2-40B4-BE49-F238E27FC236}">
                <a16:creationId xmlns:a16="http://schemas.microsoft.com/office/drawing/2014/main" id="{CD636AEC-3700-4DFD-85E6-676B4F01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04800"/>
            <a:ext cx="9220200" cy="6248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srgbClr val="00B0F0"/>
                </a:solidFill>
              </a:rPr>
              <a:t>Path Ahead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FF0000"/>
                </a:solidFill>
              </a:rPr>
              <a:t>When you can not remove the problem…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FF0000"/>
                </a:solidFill>
              </a:rPr>
              <a:t>   </a:t>
            </a:r>
            <a:r>
              <a:rPr lang="en-US" altLang="en-US" sz="4000" i="1" u="sng" dirty="0">
                <a:solidFill>
                  <a:srgbClr val="FF0000"/>
                </a:solidFill>
              </a:rPr>
              <a:t>Reduce the pain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FF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i="1" dirty="0">
                <a:solidFill>
                  <a:srgbClr val="00B050"/>
                </a:solidFill>
              </a:rPr>
              <a:t>Each one of us has some capacity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i="1" dirty="0">
                <a:solidFill>
                  <a:srgbClr val="00B050"/>
                </a:solidFill>
              </a:rPr>
              <a:t> to reduce the pain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i="1" dirty="0">
                <a:solidFill>
                  <a:srgbClr val="00B050"/>
                </a:solidFill>
              </a:rPr>
              <a:t>     </a:t>
            </a:r>
            <a:r>
              <a:rPr lang="en-US" altLang="en-US" sz="4000" i="1" u="sng" dirty="0">
                <a:solidFill>
                  <a:srgbClr val="00B050"/>
                </a:solidFill>
              </a:rPr>
              <a:t>Let us do it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i="1" u="sng" dirty="0">
                <a:solidFill>
                  <a:srgbClr val="00B050"/>
                </a:solidFill>
              </a:rPr>
              <a:t>Palle Srujana does ..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8683-3E37-4A5F-9F1E-EDB559AA7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28600"/>
            <a:ext cx="7772400" cy="3886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B050"/>
                </a:solidFill>
              </a:rPr>
              <a:t>Palle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Srujana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wishes you the Best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 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Thanks so Much</a:t>
            </a:r>
          </a:p>
        </p:txBody>
      </p:sp>
      <p:sp>
        <p:nvSpPr>
          <p:cNvPr id="80899" name="Subtitle 2">
            <a:extLst>
              <a:ext uri="{FF2B5EF4-FFF2-40B4-BE49-F238E27FC236}">
                <a16:creationId xmlns:a16="http://schemas.microsoft.com/office/drawing/2014/main" id="{D8B2F674-1F79-45B6-87E7-62556C6C3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4958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Brig P </a:t>
            </a:r>
            <a:r>
              <a:rPr lang="en-US" dirty="0" err="1">
                <a:solidFill>
                  <a:srgbClr val="7030A0"/>
                </a:solidFill>
              </a:rPr>
              <a:t>Ganesham</a:t>
            </a:r>
            <a:r>
              <a:rPr lang="en-US" dirty="0">
                <a:solidFill>
                  <a:srgbClr val="7030A0"/>
                </a:solidFill>
              </a:rPr>
              <a:t>, VSM (Retd)</a:t>
            </a:r>
          </a:p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Founder President, Palle Srujana</a:t>
            </a:r>
          </a:p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ww.pallesrujana.org</a:t>
            </a:r>
          </a:p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rgbClr val="7030A0"/>
                </a:solidFill>
                <a:hlinkClick r:id="rId2"/>
              </a:rPr>
              <a:t>president@pallesrujana.org</a:t>
            </a:r>
            <a:endParaRPr lang="en-US" dirty="0">
              <a:solidFill>
                <a:srgbClr val="7030A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9866001678</a:t>
            </a: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A3BB24CD-9D41-48AC-994D-119A251BD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967039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1800">
                <a:latin typeface="Arial" panose="020B0604020202020204" pitchFamily="34" charset="0"/>
              </a:rPr>
            </a:br>
            <a:br>
              <a:rPr lang="en-US" altLang="en-US" sz="18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84D7842-E541-415D-9A80-3E71687F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22860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  <a:t>Evolve </a:t>
            </a:r>
            <a:r>
              <a:rPr lang="en-US" sz="6000" b="1" u="sng" dirty="0">
                <a:solidFill>
                  <a:schemeClr val="accent6">
                    <a:lumMod val="75000"/>
                  </a:schemeClr>
                </a:solidFill>
              </a:rPr>
              <a:t>Ideas 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  <a:t>which make life Better for everyone</a:t>
            </a:r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Reduce </a:t>
            </a:r>
            <a:r>
              <a:rPr lang="en-US" sz="6000" b="1" u="sng" dirty="0">
                <a:solidFill>
                  <a:schemeClr val="accent5">
                    <a:lumMod val="75000"/>
                  </a:schemeClr>
                </a:solidFill>
              </a:rPr>
              <a:t>Pain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 and Enhance </a:t>
            </a:r>
            <a:r>
              <a:rPr lang="en-US" sz="6000" b="1" u="sng" dirty="0">
                <a:solidFill>
                  <a:schemeClr val="accent5">
                    <a:lumMod val="75000"/>
                  </a:schemeClr>
                </a:solidFill>
              </a:rPr>
              <a:t>Happiness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DC1E-389D-495E-89E3-8C35F003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6" y="293235"/>
            <a:ext cx="10515600" cy="9567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008080"/>
                </a:highlight>
              </a:rPr>
              <a:t>Path to World Peace</a:t>
            </a:r>
            <a:endParaRPr lang="en-IN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6677A-EF6C-43AB-8E7C-EC07A8D6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1340528"/>
            <a:ext cx="11603115" cy="536668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Knowledge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           </a:t>
            </a:r>
            <a:r>
              <a:rPr lang="en-US" dirty="0">
                <a:solidFill>
                  <a:srgbClr val="7030A0"/>
                </a:solidFill>
              </a:rPr>
              <a:t>Creativity</a:t>
            </a: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</a:t>
            </a:r>
            <a:r>
              <a:rPr lang="en-US" dirty="0">
                <a:solidFill>
                  <a:srgbClr val="00B050"/>
                </a:solidFill>
              </a:rPr>
              <a:t>Innovation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                        </a:t>
            </a:r>
            <a:endParaRPr lang="en-IN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FBCFD5FE-A3E5-4450-B474-F29DF526066D}"/>
              </a:ext>
            </a:extLst>
          </p:cNvPr>
          <p:cNvCxnSpPr>
            <a:cxnSpLocks/>
          </p:cNvCxnSpPr>
          <p:nvPr/>
        </p:nvCxnSpPr>
        <p:spPr>
          <a:xfrm>
            <a:off x="2024110" y="1580225"/>
            <a:ext cx="727969" cy="5099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3FAD1E2-9B3F-4D92-B289-1637580E73DE}"/>
              </a:ext>
            </a:extLst>
          </p:cNvPr>
          <p:cNvCxnSpPr>
            <a:cxnSpLocks/>
          </p:cNvCxnSpPr>
          <p:nvPr/>
        </p:nvCxnSpPr>
        <p:spPr>
          <a:xfrm>
            <a:off x="6616828" y="2641076"/>
            <a:ext cx="727969" cy="5099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E62EB1D-3918-46F1-B07B-22F7071C45AC}"/>
              </a:ext>
            </a:extLst>
          </p:cNvPr>
          <p:cNvCxnSpPr>
            <a:cxnSpLocks/>
          </p:cNvCxnSpPr>
          <p:nvPr/>
        </p:nvCxnSpPr>
        <p:spPr>
          <a:xfrm>
            <a:off x="4222811" y="2086736"/>
            <a:ext cx="727969" cy="5099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759EE71-DBD3-4C1F-A663-CD2BE6706256}"/>
              </a:ext>
            </a:extLst>
          </p:cNvPr>
          <p:cNvSpPr txBox="1"/>
          <p:nvPr/>
        </p:nvSpPr>
        <p:spPr>
          <a:xfrm>
            <a:off x="7467602" y="2916727"/>
            <a:ext cx="2358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Reduced Pain 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F625791-E83A-4325-89C3-33B5C320519A}"/>
              </a:ext>
            </a:extLst>
          </p:cNvPr>
          <p:cNvSpPr/>
          <p:nvPr/>
        </p:nvSpPr>
        <p:spPr>
          <a:xfrm>
            <a:off x="8484590" y="3568993"/>
            <a:ext cx="355106" cy="509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64FB78-D390-4AD7-A77F-CF53A0BAD73D}"/>
              </a:ext>
            </a:extLst>
          </p:cNvPr>
          <p:cNvSpPr txBox="1"/>
          <p:nvPr/>
        </p:nvSpPr>
        <p:spPr>
          <a:xfrm>
            <a:off x="7918882" y="4288747"/>
            <a:ext cx="208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Happiness</a:t>
            </a:r>
            <a:endParaRPr lang="en-IN" sz="2800" dirty="0">
              <a:solidFill>
                <a:schemeClr val="accent2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A34F14C8-93AB-4151-B93A-07329A0A0D9B}"/>
              </a:ext>
            </a:extLst>
          </p:cNvPr>
          <p:cNvSpPr/>
          <p:nvPr/>
        </p:nvSpPr>
        <p:spPr>
          <a:xfrm>
            <a:off x="8484590" y="5021766"/>
            <a:ext cx="393099" cy="58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FDA366-4317-4C7B-9047-69BA1C98CC04}"/>
              </a:ext>
            </a:extLst>
          </p:cNvPr>
          <p:cNvSpPr txBox="1"/>
          <p:nvPr/>
        </p:nvSpPr>
        <p:spPr>
          <a:xfrm>
            <a:off x="8060921" y="5859260"/>
            <a:ext cx="1260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PEACE</a:t>
            </a:r>
            <a:endParaRPr lang="en-IN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8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0B701FA-F84F-4FC4-98A8-C5756BDB5093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304800"/>
            <a:ext cx="86868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4000" b="1" kern="0" dirty="0">
                <a:solidFill>
                  <a:schemeClr val="bg2"/>
                </a:solidFill>
                <a:latin typeface="Book Antiqua" pitchFamily="18" charset="0"/>
                <a:ea typeface="+mj-ea"/>
                <a:cs typeface="+mj-cs"/>
              </a:rPr>
              <a:t>Innovation Eco System of A Nation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259B37-6469-447F-B170-8B05E29B513A}"/>
              </a:ext>
            </a:extLst>
          </p:cNvPr>
          <p:cNvSpPr txBox="1">
            <a:spLocks/>
          </p:cNvSpPr>
          <p:nvPr/>
        </p:nvSpPr>
        <p:spPr>
          <a:xfrm>
            <a:off x="3200400" y="1676400"/>
            <a:ext cx="67818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600" kern="0" dirty="0">
                <a:solidFill>
                  <a:srgbClr val="00B0F0"/>
                </a:solidFill>
              </a:rPr>
              <a:t>  </a:t>
            </a:r>
            <a:r>
              <a:rPr lang="en-US" sz="3600" u="sng" kern="0" dirty="0">
                <a:solidFill>
                  <a:srgbClr val="00B0F0"/>
                </a:solidFill>
              </a:rPr>
              <a:t>Public Innovations</a:t>
            </a:r>
            <a:r>
              <a:rPr lang="en-US" sz="3600" kern="0" dirty="0">
                <a:solidFill>
                  <a:srgbClr val="00B0F0"/>
                </a:solidFill>
              </a:rPr>
              <a:t>: </a:t>
            </a:r>
            <a:r>
              <a:rPr lang="en-US" sz="2000" kern="0" dirty="0">
                <a:solidFill>
                  <a:srgbClr val="00B0F0"/>
                </a:solidFill>
              </a:rPr>
              <a:t>CSIR, ICMR, ICAR, DRDO, ISRO, BARC, IITs, NITs </a:t>
            </a:r>
            <a:r>
              <a:rPr lang="en-US" sz="2000" kern="0" dirty="0" err="1">
                <a:solidFill>
                  <a:srgbClr val="00B0F0"/>
                </a:solidFill>
              </a:rPr>
              <a:t>etc</a:t>
            </a:r>
            <a:endParaRPr lang="en-US" sz="2000" kern="0" dirty="0">
              <a:solidFill>
                <a:srgbClr val="00B0F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600" kern="0" dirty="0">
                <a:solidFill>
                  <a:srgbClr val="7030A0"/>
                </a:solidFill>
              </a:rPr>
              <a:t>  </a:t>
            </a:r>
            <a:r>
              <a:rPr lang="en-US" sz="3600" u="sng" kern="0" dirty="0">
                <a:solidFill>
                  <a:srgbClr val="7030A0"/>
                </a:solidFill>
              </a:rPr>
              <a:t>Private Innovations</a:t>
            </a:r>
            <a:r>
              <a:rPr lang="en-US" sz="3600" kern="0" dirty="0">
                <a:solidFill>
                  <a:srgbClr val="7030A0"/>
                </a:solidFill>
              </a:rPr>
              <a:t>: </a:t>
            </a:r>
            <a:r>
              <a:rPr lang="en-US" sz="2400" kern="0" dirty="0">
                <a:solidFill>
                  <a:srgbClr val="7030A0"/>
                </a:solidFill>
              </a:rPr>
              <a:t>L&amp;T, TCS, Godrej, Mahindra,  </a:t>
            </a:r>
            <a:r>
              <a:rPr lang="en-US" sz="2400" kern="0" dirty="0" err="1">
                <a:solidFill>
                  <a:srgbClr val="7030A0"/>
                </a:solidFill>
              </a:rPr>
              <a:t>etc</a:t>
            </a:r>
            <a:endParaRPr lang="en-US" sz="2400" kern="0" dirty="0">
              <a:solidFill>
                <a:srgbClr val="7030A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600" kern="0" dirty="0">
                <a:solidFill>
                  <a:srgbClr val="7030A0"/>
                </a:solidFill>
              </a:rPr>
              <a:t>  </a:t>
            </a:r>
            <a:r>
              <a:rPr lang="en-US" sz="3600" u="sng" kern="0" dirty="0">
                <a:solidFill>
                  <a:srgbClr val="C00000"/>
                </a:solidFill>
              </a:rPr>
              <a:t>School Innovations</a:t>
            </a:r>
            <a:r>
              <a:rPr lang="en-US" sz="3600" kern="0" dirty="0">
                <a:solidFill>
                  <a:srgbClr val="C00000"/>
                </a:solidFill>
              </a:rPr>
              <a:t>: </a:t>
            </a:r>
            <a:r>
              <a:rPr lang="en-US" sz="2400" kern="0" dirty="0">
                <a:solidFill>
                  <a:srgbClr val="C00000"/>
                </a:solidFill>
              </a:rPr>
              <a:t>Children and Teachers (26 </a:t>
            </a:r>
            <a:r>
              <a:rPr lang="en-US" sz="2400" kern="0" dirty="0" err="1">
                <a:solidFill>
                  <a:srgbClr val="C00000"/>
                </a:solidFill>
              </a:rPr>
              <a:t>Crores</a:t>
            </a:r>
            <a:r>
              <a:rPr lang="en-US" sz="2400" kern="0" dirty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600" kern="0" dirty="0">
                <a:solidFill>
                  <a:srgbClr val="00B050"/>
                </a:solidFill>
              </a:rPr>
              <a:t>  </a:t>
            </a:r>
            <a:r>
              <a:rPr lang="en-US" sz="3600" u="sng" kern="0" dirty="0">
                <a:solidFill>
                  <a:srgbClr val="00B050"/>
                </a:solidFill>
              </a:rPr>
              <a:t>Grassroots </a:t>
            </a:r>
            <a:r>
              <a:rPr lang="en-US" sz="3600" kern="0" dirty="0">
                <a:solidFill>
                  <a:srgbClr val="00B050"/>
                </a:solidFill>
              </a:rPr>
              <a:t>Innovations: </a:t>
            </a:r>
            <a:r>
              <a:rPr lang="en-US" sz="2400" kern="0" dirty="0">
                <a:solidFill>
                  <a:srgbClr val="00B050"/>
                </a:solidFill>
              </a:rPr>
              <a:t>Farmers, Youth,  children and women. Innovations are affordable and appropriate.</a:t>
            </a:r>
            <a:endParaRPr lang="en-US" sz="2400" u="sng" kern="0" dirty="0">
              <a:solidFill>
                <a:srgbClr val="00B05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44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84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119429" y="2888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B050"/>
                </a:solidFill>
              </a:rPr>
              <a:t>Grassroots Innovations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Attributes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0" y="1517488"/>
            <a:ext cx="8305800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en-US" dirty="0"/>
              <a:t>Rebels of the order</a:t>
            </a:r>
          </a:p>
          <a:p>
            <a:pPr eaLnBrk="1" hangingPunct="1">
              <a:defRPr/>
            </a:pPr>
            <a:r>
              <a:rPr lang="en-US" dirty="0"/>
              <a:t>Experiment to build their capacity</a:t>
            </a:r>
          </a:p>
          <a:p>
            <a:pPr eaLnBrk="1" hangingPunct="1">
              <a:defRPr/>
            </a:pPr>
            <a:r>
              <a:rPr lang="en-US" dirty="0" err="1">
                <a:solidFill>
                  <a:srgbClr val="7030A0"/>
                </a:solidFill>
              </a:rPr>
              <a:t>Samvedana</a:t>
            </a:r>
            <a:r>
              <a:rPr lang="en-US" dirty="0">
                <a:solidFill>
                  <a:srgbClr val="7030A0"/>
                </a:solidFill>
              </a:rPr>
              <a:t> based solutions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Emerged out of the urge to solve their problems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Frugal, </a:t>
            </a:r>
            <a:r>
              <a:rPr lang="en-US" dirty="0" err="1">
                <a:solidFill>
                  <a:srgbClr val="002060"/>
                </a:solidFill>
              </a:rPr>
              <a:t>unengineered</a:t>
            </a:r>
            <a:r>
              <a:rPr lang="en-US" dirty="0">
                <a:solidFill>
                  <a:srgbClr val="002060"/>
                </a:solidFill>
              </a:rPr>
              <a:t>,  and made with local material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B0F0"/>
                </a:solidFill>
              </a:rPr>
              <a:t>User friendly, easily affordable and impacts millions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B0F0"/>
                </a:solidFill>
              </a:rPr>
              <a:t>Appropriate and affordable (Low Cost0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Protection of IPR  is to be ensured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25050"/>
      </p:ext>
    </p:extLst>
  </p:cSld>
  <p:clrMapOvr>
    <a:masterClrMapping/>
  </p:clrMapOvr>
  <p:transition advTm="18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A88E086-D4C9-4195-8675-306EE8018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5174513"/>
            <a:ext cx="8153400" cy="838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900" b="1" dirty="0">
                <a:solidFill>
                  <a:srgbClr val="00B050"/>
                </a:solidFill>
              </a:rPr>
              <a:t>People on the Margin </a:t>
            </a:r>
            <a:br>
              <a:rPr lang="en-US" sz="4900" b="1" dirty="0">
                <a:solidFill>
                  <a:srgbClr val="00B050"/>
                </a:solidFill>
              </a:rPr>
            </a:br>
            <a:r>
              <a:rPr lang="en-US" sz="4900" b="1" dirty="0">
                <a:solidFill>
                  <a:srgbClr val="00B050"/>
                </a:solidFill>
              </a:rPr>
              <a:t>need not </a:t>
            </a:r>
            <a:br>
              <a:rPr lang="en-US" sz="4900" b="1" dirty="0">
                <a:solidFill>
                  <a:srgbClr val="00B050"/>
                </a:solidFill>
              </a:rPr>
            </a:br>
            <a:r>
              <a:rPr lang="en-US" sz="4900" b="1" dirty="0">
                <a:solidFill>
                  <a:srgbClr val="00B050"/>
                </a:solidFill>
              </a:rPr>
              <a:t>possess marginal minds</a:t>
            </a:r>
            <a:br>
              <a:rPr lang="en-US" sz="4900" b="1" dirty="0">
                <a:solidFill>
                  <a:srgbClr val="00B050"/>
                </a:solidFill>
              </a:rPr>
            </a:br>
            <a:br>
              <a:rPr lang="en-US" sz="4900" b="1" dirty="0">
                <a:solidFill>
                  <a:srgbClr val="00B05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Poor have head and they are creative too</a:t>
            </a:r>
            <a:br>
              <a:rPr lang="en-US" sz="4000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r>
              <a:rPr lang="en-US" sz="4000" dirty="0" err="1">
                <a:solidFill>
                  <a:srgbClr val="00B0F0"/>
                </a:solidFill>
              </a:rPr>
              <a:t>Palle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Srujana</a:t>
            </a:r>
            <a:r>
              <a:rPr lang="en-US" sz="4000" dirty="0">
                <a:solidFill>
                  <a:srgbClr val="00B0F0"/>
                </a:solidFill>
              </a:rPr>
              <a:t> respects villagers </a:t>
            </a:r>
            <a:br>
              <a:rPr lang="en-US" sz="4000" dirty="0">
                <a:solidFill>
                  <a:srgbClr val="00B0F0"/>
                </a:solidFill>
              </a:rPr>
            </a:br>
            <a:r>
              <a:rPr lang="en-US" sz="4000" dirty="0">
                <a:solidFill>
                  <a:srgbClr val="00B0F0"/>
                </a:solidFill>
              </a:rPr>
              <a:t>Villages are </a:t>
            </a:r>
            <a:r>
              <a:rPr lang="en-US" sz="4000" u="sng" dirty="0">
                <a:solidFill>
                  <a:srgbClr val="00B0F0"/>
                </a:solidFill>
              </a:rPr>
              <a:t>Source</a:t>
            </a:r>
            <a:r>
              <a:rPr lang="en-US" sz="4000" dirty="0">
                <a:solidFill>
                  <a:srgbClr val="00B0F0"/>
                </a:solidFill>
              </a:rPr>
              <a:t> and not </a:t>
            </a:r>
            <a:r>
              <a:rPr lang="en-US" sz="4000" u="sng" dirty="0">
                <a:solidFill>
                  <a:srgbClr val="00B0F0"/>
                </a:solidFill>
              </a:rPr>
              <a:t>Sinks</a:t>
            </a:r>
          </a:p>
        </p:txBody>
      </p:sp>
    </p:spTree>
    <p:extLst>
      <p:ext uri="{BB962C8B-B14F-4D97-AF65-F5344CB8AC3E}">
        <p14:creationId xmlns:p14="http://schemas.microsoft.com/office/powerpoint/2010/main" val="324141456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E5EBEFC-5433-4BC6-A18F-1CE6D627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5400" u="sng" dirty="0">
                <a:solidFill>
                  <a:srgbClr val="00B050"/>
                </a:solidFill>
              </a:rPr>
              <a:t>Gandhian Engineering</a:t>
            </a:r>
            <a:br>
              <a:rPr lang="en-US" sz="5400" dirty="0">
                <a:solidFill>
                  <a:srgbClr val="00B050"/>
                </a:solidFill>
              </a:rPr>
            </a:br>
            <a:r>
              <a:rPr lang="en-US" sz="3100" i="1" dirty="0">
                <a:solidFill>
                  <a:srgbClr val="00B050"/>
                </a:solidFill>
              </a:rPr>
              <a:t>Reiterated by Dr R A </a:t>
            </a:r>
            <a:r>
              <a:rPr lang="en-US" sz="3100" i="1" dirty="0" err="1">
                <a:solidFill>
                  <a:srgbClr val="00B050"/>
                </a:solidFill>
              </a:rPr>
              <a:t>Mashelkar</a:t>
            </a:r>
            <a:endParaRPr lang="en-US" sz="5400" i="1" dirty="0">
              <a:solidFill>
                <a:srgbClr val="00B050"/>
              </a:solidFill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2026053-D269-422C-BC28-B880D567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22439"/>
            <a:ext cx="8229600" cy="4860925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sz="4300" b="1" i="1" dirty="0">
                <a:solidFill>
                  <a:srgbClr val="7030A0"/>
                </a:solidFill>
              </a:rPr>
              <a:t>Principle of MLM</a:t>
            </a:r>
          </a:p>
          <a:p>
            <a:pPr algn="ctr">
              <a:buNone/>
              <a:defRPr/>
            </a:pPr>
            <a:r>
              <a:rPr lang="en-US" sz="7200" b="1" i="1" dirty="0"/>
              <a:t>More </a:t>
            </a:r>
            <a:r>
              <a:rPr lang="en-US" sz="7200" b="1" i="1" dirty="0">
                <a:solidFill>
                  <a:srgbClr val="FF0000"/>
                </a:solidFill>
              </a:rPr>
              <a:t>from</a:t>
            </a:r>
            <a:r>
              <a:rPr lang="en-US" sz="7200" b="1" i="1" dirty="0"/>
              <a:t> Less</a:t>
            </a:r>
          </a:p>
          <a:p>
            <a:pPr algn="ctr">
              <a:buNone/>
              <a:defRPr/>
            </a:pPr>
            <a:r>
              <a:rPr lang="en-US" sz="7200" b="1" i="1" dirty="0">
                <a:solidFill>
                  <a:srgbClr val="FF0000"/>
                </a:solidFill>
              </a:rPr>
              <a:t>For</a:t>
            </a:r>
            <a:r>
              <a:rPr lang="en-US" sz="7200" b="1" i="1" dirty="0"/>
              <a:t> Many</a:t>
            </a:r>
          </a:p>
          <a:p>
            <a:pPr algn="ctr">
              <a:buNone/>
              <a:defRPr/>
            </a:pP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</a:rPr>
              <a:t>Leading to</a:t>
            </a:r>
          </a:p>
          <a:p>
            <a:pPr algn="ctr">
              <a:buNone/>
              <a:defRPr/>
            </a:pPr>
            <a:r>
              <a:rPr lang="en-US" sz="3000" b="1" i="1" dirty="0">
                <a:solidFill>
                  <a:schemeClr val="accent5">
                    <a:lumMod val="75000"/>
                  </a:schemeClr>
                </a:solidFill>
              </a:rPr>
              <a:t> Affordability, </a:t>
            </a:r>
            <a:r>
              <a:rPr lang="en-US" sz="3000" b="1" i="1" dirty="0">
                <a:solidFill>
                  <a:srgbClr val="7030A0"/>
                </a:solidFill>
              </a:rPr>
              <a:t>Availability</a:t>
            </a:r>
            <a:r>
              <a:rPr lang="en-US" sz="3000" b="1" i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pPr algn="ctr">
              <a:buNone/>
              <a:defRPr/>
            </a:pPr>
            <a:r>
              <a:rPr lang="en-US" sz="3000" b="1" i="1" dirty="0">
                <a:solidFill>
                  <a:srgbClr val="00B050"/>
                </a:solidFill>
              </a:rPr>
              <a:t>Acceptability</a:t>
            </a:r>
            <a:r>
              <a:rPr lang="en-US" sz="3000" b="1" i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3000" b="1" i="1" dirty="0">
                <a:solidFill>
                  <a:srgbClr val="002060"/>
                </a:solidFill>
              </a:rPr>
              <a:t>Accessibility</a:t>
            </a:r>
            <a:endParaRPr lang="en-US" sz="2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9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9800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900" u="sng" dirty="0">
                <a:solidFill>
                  <a:srgbClr val="0070C0"/>
                </a:solidFill>
              </a:rPr>
              <a:t>Palle Srujana Philosophy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Reciprocal, responsible and mutually respectful knowledge exchange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1567</Words>
  <Application>Microsoft Office PowerPoint</Application>
  <PresentationFormat>Widescreen</PresentationFormat>
  <Paragraphs>239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Book Antiqua</vt:lpstr>
      <vt:lpstr>Calibri</vt:lpstr>
      <vt:lpstr>Calibri Light</vt:lpstr>
      <vt:lpstr>Lucida Calligraphy</vt:lpstr>
      <vt:lpstr>Office Theme</vt:lpstr>
      <vt:lpstr>PALLE SRUJANA (Implies Village creativity)  Started in November 2005  A Volunteer group Nurtures Grassroots creativity  to provide Affordable solutions to villagers </vt:lpstr>
      <vt:lpstr>     Practically speaking   “Purpose of life is to ensure Happiness in and around us”</vt:lpstr>
      <vt:lpstr>Evolve Ideas which make life Better for everyone Reduce Pain and Enhance Happiness</vt:lpstr>
      <vt:lpstr>Path to World Peace</vt:lpstr>
      <vt:lpstr>PowerPoint Presentation</vt:lpstr>
      <vt:lpstr>Grassroots Innovations Attributes</vt:lpstr>
      <vt:lpstr>People on the Margin  need not  possess marginal minds  Poor have head and they are creative too   Palle Srujana respects villagers  Villages are Source and not Sinks</vt:lpstr>
      <vt:lpstr>Gandhian Engineering Reiterated by Dr R A Mashelkar</vt:lpstr>
      <vt:lpstr>Palle Srujana Philosophy Reciprocal, responsible and mutually respectful knowledge exchange</vt:lpstr>
      <vt:lpstr>Palle Srujana</vt:lpstr>
      <vt:lpstr>PowerPoint Presentation</vt:lpstr>
      <vt:lpstr>Impact of Grassroots Innovations  on Society</vt:lpstr>
      <vt:lpstr>Self reliance </vt:lpstr>
      <vt:lpstr>These innovations are too promising to ignore</vt:lpstr>
      <vt:lpstr>How do we disseminate the Grassroots knowledge</vt:lpstr>
      <vt:lpstr>Display of Grassroots Innovations</vt:lpstr>
      <vt:lpstr>Shodha Yatra A pilgrimage to the forgotten Temples of Knowledge</vt:lpstr>
      <vt:lpstr>Shodh yatra Education beyond walls</vt:lpstr>
      <vt:lpstr>Chinna Sodha Yatra (CSY)</vt:lpstr>
      <vt:lpstr>Webinar on Innovations  A Reaction to Pandemic</vt:lpstr>
      <vt:lpstr>Recognition to GRI from AP and TS</vt:lpstr>
      <vt:lpstr>Palle Srujana Initiatives</vt:lpstr>
      <vt:lpstr>Ground covered in Two Telugu States  by Palle Srujana</vt:lpstr>
      <vt:lpstr>Impact of Grassroots Innovations  on Society</vt:lpstr>
      <vt:lpstr>Challenges in Nurturing GRI</vt:lpstr>
      <vt:lpstr>Reverse the Farm Sector Supply Model</vt:lpstr>
      <vt:lpstr>Dreams of Palle Srujana</vt:lpstr>
      <vt:lpstr>PowerPoint Presentation</vt:lpstr>
      <vt:lpstr>Palle Srujana  wishes you the Best   Thanks so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palle srujana</dc:creator>
  <cp:lastModifiedBy>palle srujana</cp:lastModifiedBy>
  <cp:revision>4</cp:revision>
  <dcterms:created xsi:type="dcterms:W3CDTF">2021-11-07T18:58:36Z</dcterms:created>
  <dcterms:modified xsi:type="dcterms:W3CDTF">2021-11-10T11:37:07Z</dcterms:modified>
</cp:coreProperties>
</file>