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Roz3tti8CdPKe3yN7Y+1ybEUR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5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0" name="Google Shape;1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0" name="Google Shape;19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9" name="Google Shape;19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8" name="Google Shape;2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7" name="Google Shape;21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24" name="Google Shape;22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0" name="Google Shape;60;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0" name="Google Shape;7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0" name="Google Shape;8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0" name="Google Shape;90;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00" name="Google Shape;1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4" name="Google Shape;11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rms.gle/nnir79UGNKgSWUYy5" TargetMode="External"/><Relationship Id="rId3" Type="http://schemas.openxmlformats.org/officeDocument/2006/relationships/hyperlink" Target="http://www.nif.org.in/" TargetMode="External"/><Relationship Id="rId7" Type="http://schemas.openxmlformats.org/officeDocument/2006/relationships/hyperlink" Target="https://goo.gl/maps/ZDaRSNs7qqRGaYzQ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11" Type="http://schemas.openxmlformats.org/officeDocument/2006/relationships/image" Target="../media/image3.jpg"/><Relationship Id="rId5" Type="http://schemas.openxmlformats.org/officeDocument/2006/relationships/hyperlink" Target="http://www.pallesrujana.org/" TargetMode="External"/><Relationship Id="rId10" Type="http://schemas.openxmlformats.org/officeDocument/2006/relationships/image" Target="../media/image2.png"/><Relationship Id="rId4" Type="http://schemas.openxmlformats.org/officeDocument/2006/relationships/hyperlink" Target="http://www.nifindia.org/" TargetMode="Externa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anjireddy.boddu@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allesrujana.org"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pallesrujana.org/" TargetMode="External"/><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0" name="Google Shape;50;p1"/>
          <p:cNvGrpSpPr/>
          <p:nvPr/>
        </p:nvGrpSpPr>
        <p:grpSpPr>
          <a:xfrm>
            <a:off x="6400800" y="0"/>
            <a:ext cx="152400" cy="9144000"/>
            <a:chOff x="0" y="0"/>
            <a:chExt cx="152400" cy="9144000"/>
          </a:xfrm>
        </p:grpSpPr>
        <p:sp>
          <p:nvSpPr>
            <p:cNvPr id="51" name="Google Shape;51;p1"/>
            <p:cNvSpPr/>
            <p:nvPr/>
          </p:nvSpPr>
          <p:spPr>
            <a:xfrm>
              <a:off x="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 name="Google Shape;52;p1"/>
            <p:cNvSpPr txBox="1"/>
            <p:nvPr/>
          </p:nvSpPr>
          <p:spPr>
            <a:xfrm>
              <a:off x="45719" y="4508499"/>
              <a:ext cx="60962" cy="12700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B050"/>
                </a:buClr>
                <a:buSzPts val="1800"/>
                <a:buFont typeface="Cambria"/>
                <a:buNone/>
              </a:pPr>
              <a:r>
                <a:rPr lang="en-US" sz="1800" b="1" i="0" u="none" strike="noStrike" cap="none">
                  <a:solidFill>
                    <a:srgbClr val="00B050"/>
                  </a:solidFill>
                  <a:latin typeface="Cambria"/>
                  <a:ea typeface="Cambria"/>
                  <a:cs typeface="Cambria"/>
                  <a:sym typeface="Cambria"/>
                </a:rPr>
                <a:t>\22-24</a:t>
              </a:r>
              <a:endParaRPr sz="1400" b="0" i="0" u="none" strike="noStrike" cap="none">
                <a:solidFill>
                  <a:srgbClr val="000000"/>
                </a:solidFill>
                <a:latin typeface="Arial"/>
                <a:ea typeface="Arial"/>
                <a:cs typeface="Arial"/>
                <a:sym typeface="Arial"/>
              </a:endParaRPr>
            </a:p>
          </p:txBody>
        </p:sp>
      </p:grpSp>
      <p:sp>
        <p:nvSpPr>
          <p:cNvPr id="53" name="Google Shape;53;p1"/>
          <p:cNvSpPr txBox="1"/>
          <p:nvPr/>
        </p:nvSpPr>
        <p:spPr>
          <a:xfrm>
            <a:off x="242569" y="152400"/>
            <a:ext cx="5226600" cy="931943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1600"/>
              <a:buFont typeface="Cambria"/>
              <a:buNone/>
            </a:pPr>
            <a:r>
              <a:rPr lang="en-US" sz="1600" b="1" i="0" u="none" strike="noStrike" cap="none" dirty="0">
                <a:solidFill>
                  <a:srgbClr val="00B050"/>
                </a:solidFill>
                <a:latin typeface="Cambria"/>
                <a:ea typeface="Cambria"/>
                <a:cs typeface="Cambria"/>
                <a:sym typeface="Cambria"/>
              </a:rPr>
              <a:t>42nd </a:t>
            </a:r>
            <a:r>
              <a:rPr lang="en-US" sz="1600" b="1" i="0" u="none" strike="noStrike" cap="none" dirty="0" err="1">
                <a:solidFill>
                  <a:srgbClr val="00B050"/>
                </a:solidFill>
                <a:latin typeface="Cambria"/>
                <a:ea typeface="Cambria"/>
                <a:cs typeface="Cambria"/>
                <a:sym typeface="Cambria"/>
              </a:rPr>
              <a:t>Chinna</a:t>
            </a:r>
            <a:r>
              <a:rPr lang="en-US" sz="1600" b="1" i="0" u="none" strike="noStrike" cap="none" dirty="0">
                <a:solidFill>
                  <a:srgbClr val="00B050"/>
                </a:solidFill>
                <a:latin typeface="Cambria"/>
                <a:ea typeface="Cambria"/>
                <a:cs typeface="Cambria"/>
                <a:sym typeface="Cambria"/>
              </a:rPr>
              <a:t> </a:t>
            </a:r>
            <a:r>
              <a:rPr lang="en-US" sz="1600" b="1" i="0" u="none" strike="noStrike" cap="none" dirty="0" err="1">
                <a:solidFill>
                  <a:srgbClr val="00B050"/>
                </a:solidFill>
                <a:latin typeface="Cambria"/>
                <a:ea typeface="Cambria"/>
                <a:cs typeface="Cambria"/>
                <a:sym typeface="Cambria"/>
              </a:rPr>
              <a:t>Shodha</a:t>
            </a:r>
            <a:r>
              <a:rPr lang="en-US" sz="1600" b="1" i="0" u="none" strike="noStrike" cap="none" dirty="0">
                <a:solidFill>
                  <a:srgbClr val="00B050"/>
                </a:solidFill>
                <a:latin typeface="Cambria"/>
                <a:ea typeface="Cambria"/>
                <a:cs typeface="Cambria"/>
                <a:sym typeface="Cambria"/>
              </a:rPr>
              <a:t> Yatra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Palle Srujana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600" b="1" i="0" u="none" strike="noStrike" cap="none" dirty="0" err="1">
                <a:solidFill>
                  <a:srgbClr val="2627B0"/>
                </a:solidFill>
                <a:latin typeface="Times"/>
                <a:ea typeface="Times"/>
                <a:cs typeface="Times"/>
                <a:sym typeface="Times"/>
              </a:rPr>
              <a:t>Denduluru</a:t>
            </a:r>
            <a:r>
              <a:rPr lang="en-US" sz="1600" b="1" i="0" u="none" strike="noStrike" cap="none" dirty="0">
                <a:solidFill>
                  <a:srgbClr val="2627B0"/>
                </a:solidFill>
                <a:latin typeface="Times"/>
                <a:ea typeface="Times"/>
                <a:cs typeface="Times"/>
                <a:sym typeface="Times"/>
              </a:rPr>
              <a:t> – </a:t>
            </a:r>
            <a:r>
              <a:rPr lang="en-US" sz="1600" b="1" i="0" u="none" strike="noStrike" cap="none" dirty="0" err="1">
                <a:solidFill>
                  <a:srgbClr val="2627B0"/>
                </a:solidFill>
                <a:latin typeface="Times"/>
                <a:ea typeface="Times"/>
                <a:cs typeface="Times"/>
                <a:sym typeface="Times"/>
              </a:rPr>
              <a:t>Kavvagunta</a:t>
            </a:r>
            <a:r>
              <a:rPr lang="en-US" sz="1600" b="1" i="0" u="none" strike="noStrike" cap="none" dirty="0">
                <a:solidFill>
                  <a:srgbClr val="2627B0"/>
                </a:solidFill>
                <a:latin typeface="Times"/>
                <a:ea typeface="Times"/>
                <a:cs typeface="Times"/>
                <a:sym typeface="Times"/>
              </a:rPr>
              <a:t> – </a:t>
            </a:r>
            <a:r>
              <a:rPr lang="en-US" sz="1600" b="1" i="0" u="none" strike="noStrike" cap="none" dirty="0" err="1">
                <a:solidFill>
                  <a:srgbClr val="2627B0"/>
                </a:solidFill>
                <a:latin typeface="Times"/>
                <a:ea typeface="Times"/>
                <a:cs typeface="Times"/>
                <a:sym typeface="Times"/>
              </a:rPr>
              <a:t>Dibbagudem</a:t>
            </a:r>
            <a:r>
              <a:rPr lang="en-US" sz="1600" b="1" i="0" u="none" strike="noStrike" cap="none" dirty="0">
                <a:solidFill>
                  <a:srgbClr val="2627B0"/>
                </a:solidFill>
                <a:latin typeface="Times"/>
                <a:ea typeface="Times"/>
                <a:cs typeface="Times"/>
                <a:sym typeface="Times"/>
              </a:rPr>
              <a:t> – Guntupalli</a:t>
            </a:r>
            <a:endParaRPr sz="1600" b="1" i="0" u="none" strike="noStrike" cap="none" dirty="0">
              <a:solidFill>
                <a:srgbClr val="2627B0"/>
              </a:solidFill>
              <a:latin typeface="Times"/>
              <a:ea typeface="Times"/>
              <a:cs typeface="Times"/>
              <a:sym typeface="Times"/>
            </a:endParaRPr>
          </a:p>
          <a:p>
            <a:pPr marL="0" marR="0" lvl="0" indent="0" algn="ctr" rtl="0">
              <a:lnSpc>
                <a:spcPct val="100000"/>
              </a:lnSpc>
              <a:spcBef>
                <a:spcPts val="0"/>
              </a:spcBef>
              <a:spcAft>
                <a:spcPts val="0"/>
              </a:spcAft>
              <a:buClr>
                <a:schemeClr val="dk1"/>
              </a:buClr>
              <a:buSzPts val="1100"/>
              <a:buFont typeface="Arial"/>
              <a:buNone/>
            </a:pPr>
            <a:r>
              <a:rPr lang="en-US" sz="1600" b="1" i="0" u="none" strike="noStrike" cap="none" dirty="0">
                <a:solidFill>
                  <a:srgbClr val="2627B0"/>
                </a:solidFill>
                <a:latin typeface="Times"/>
                <a:ea typeface="Times"/>
                <a:cs typeface="Times"/>
                <a:sym typeface="Times"/>
              </a:rPr>
              <a:t> </a:t>
            </a:r>
            <a:r>
              <a:rPr lang="en-US" sz="1600" b="1" i="0" u="none" strike="noStrike" cap="none" dirty="0" err="1">
                <a:solidFill>
                  <a:srgbClr val="2627B0"/>
                </a:solidFill>
                <a:latin typeface="Times"/>
                <a:ea typeface="Times"/>
                <a:cs typeface="Times"/>
                <a:sym typeface="Times"/>
              </a:rPr>
              <a:t>Dist</a:t>
            </a:r>
            <a:r>
              <a:rPr lang="en-US" sz="1600" b="1" i="0" u="none" strike="noStrike" cap="none" dirty="0">
                <a:solidFill>
                  <a:srgbClr val="2627B0"/>
                </a:solidFill>
                <a:latin typeface="Times"/>
                <a:ea typeface="Times"/>
                <a:cs typeface="Times"/>
                <a:sym typeface="Times"/>
              </a:rPr>
              <a:t> </a:t>
            </a:r>
            <a:r>
              <a:rPr lang="en-US" sz="1600" b="1" i="0" u="none" strike="noStrike" cap="none" dirty="0" err="1">
                <a:solidFill>
                  <a:srgbClr val="2627B0"/>
                </a:solidFill>
                <a:latin typeface="Times"/>
                <a:ea typeface="Times"/>
                <a:cs typeface="Times"/>
                <a:sym typeface="Times"/>
              </a:rPr>
              <a:t>Eluru</a:t>
            </a:r>
            <a:r>
              <a:rPr lang="en-US" sz="1600" b="1" i="0" u="none" strike="noStrike" cap="none" dirty="0">
                <a:solidFill>
                  <a:srgbClr val="2627B0"/>
                </a:solidFill>
                <a:latin typeface="Times"/>
                <a:ea typeface="Times"/>
                <a:cs typeface="Times"/>
                <a:sym typeface="Times"/>
              </a:rPr>
              <a:t>, Andhra Pradesh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CE1C00"/>
              </a:buClr>
              <a:buSzPts val="1600"/>
              <a:buFont typeface="Times"/>
              <a:buNone/>
            </a:pPr>
            <a:r>
              <a:rPr lang="en-US" sz="1600" b="1" i="0" u="none" strike="noStrike" cap="none" dirty="0">
                <a:solidFill>
                  <a:srgbClr val="CE1C00"/>
                </a:solidFill>
                <a:latin typeface="Times"/>
                <a:ea typeface="Times"/>
                <a:cs typeface="Times"/>
                <a:sym typeface="Times"/>
              </a:rPr>
              <a:t>16-18 September, 2022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Background</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err="1">
                <a:solidFill>
                  <a:srgbClr val="00B050"/>
                </a:solidFill>
                <a:latin typeface="Cambria"/>
                <a:ea typeface="Cambria"/>
                <a:cs typeface="Cambria"/>
                <a:sym typeface="Cambria"/>
              </a:rPr>
              <a:t>Shodha</a:t>
            </a:r>
            <a:r>
              <a:rPr lang="en-US" sz="1200" b="0"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The inspiration for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Palle Srujana, a non-profit, non-government  and voluntary organization focused mainly on Rural Knowledge and Creativity, is the overall coordinator for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Yatras in Telangana and Andhra Pradesh.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activities of Palle Srujana.</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1400"/>
              <a:buFont typeface="Cambria"/>
              <a:buNone/>
            </a:pPr>
            <a:r>
              <a:rPr lang="en-US" sz="1400" b="1" i="1" u="none" strike="noStrike" cap="none" dirty="0">
                <a:solidFill>
                  <a:srgbClr val="00B050"/>
                </a:solidFill>
                <a:latin typeface="Cambria"/>
                <a:ea typeface="Cambria"/>
                <a:cs typeface="Cambria"/>
                <a:sym typeface="Cambria"/>
              </a:rPr>
              <a:t>42nd </a:t>
            </a:r>
            <a:r>
              <a:rPr lang="en-US" sz="1400" b="1" i="1" u="none" strike="noStrike" cap="none" dirty="0" err="1">
                <a:solidFill>
                  <a:srgbClr val="00B050"/>
                </a:solidFill>
                <a:latin typeface="Cambria"/>
                <a:ea typeface="Cambria"/>
                <a:cs typeface="Cambria"/>
                <a:sym typeface="Cambria"/>
              </a:rPr>
              <a:t>Chinna</a:t>
            </a:r>
            <a:r>
              <a:rPr lang="en-US" sz="1400" b="1" i="1" u="none" strike="noStrike" cap="none" dirty="0">
                <a:solidFill>
                  <a:srgbClr val="00B050"/>
                </a:solidFill>
                <a:latin typeface="Cambria"/>
                <a:ea typeface="Cambria"/>
                <a:cs typeface="Cambria"/>
                <a:sym typeface="Cambria"/>
              </a:rPr>
              <a:t> </a:t>
            </a:r>
            <a:r>
              <a:rPr lang="en-US" sz="1400" b="1" i="1" u="none" strike="noStrike" cap="none" dirty="0" err="1">
                <a:solidFill>
                  <a:srgbClr val="00B050"/>
                </a:solidFill>
                <a:latin typeface="Cambria"/>
                <a:ea typeface="Cambria"/>
                <a:cs typeface="Cambria"/>
                <a:sym typeface="Cambria"/>
              </a:rPr>
              <a:t>Shodha</a:t>
            </a:r>
            <a:r>
              <a:rPr lang="en-US" sz="1400" b="1" i="1" u="none" strike="noStrike" cap="none" dirty="0">
                <a:solidFill>
                  <a:srgbClr val="00B050"/>
                </a:solidFill>
                <a:latin typeface="Cambria"/>
                <a:ea typeface="Cambria"/>
                <a:cs typeface="Cambria"/>
                <a:sym typeface="Cambria"/>
              </a:rPr>
              <a:t>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Forty Second </a:t>
            </a:r>
            <a:r>
              <a:rPr lang="en-US" sz="1200" b="1" i="0" u="none" strike="noStrike" cap="none" dirty="0" err="1">
                <a:solidFill>
                  <a:srgbClr val="000000"/>
                </a:solidFill>
                <a:latin typeface="Calibri"/>
                <a:ea typeface="Calibri"/>
                <a:cs typeface="Calibri"/>
                <a:sym typeface="Calibri"/>
              </a:rPr>
              <a:t>Chinna</a:t>
            </a:r>
            <a:r>
              <a:rPr lang="en-US" sz="1200" b="1" i="0" u="none" strike="noStrike" cap="none" dirty="0">
                <a:solidFill>
                  <a:srgbClr val="000000"/>
                </a:solidFill>
                <a:latin typeface="Calibri"/>
                <a:ea typeface="Calibri"/>
                <a:cs typeface="Calibri"/>
                <a:sym typeface="Calibri"/>
              </a:rPr>
              <a:t> </a:t>
            </a:r>
            <a:r>
              <a:rPr lang="en-US" sz="1200" b="1" i="0" u="none" strike="noStrike" cap="none" dirty="0" err="1">
                <a:solidFill>
                  <a:srgbClr val="000000"/>
                </a:solidFill>
                <a:latin typeface="Calibri"/>
                <a:ea typeface="Calibri"/>
                <a:cs typeface="Calibri"/>
                <a:sym typeface="Calibri"/>
              </a:rPr>
              <a:t>Shodha</a:t>
            </a:r>
            <a:r>
              <a:rPr lang="en-US" sz="1200" b="1" i="0" u="none" strike="noStrike" cap="none" dirty="0">
                <a:solidFill>
                  <a:srgbClr val="000000"/>
                </a:solidFill>
                <a:latin typeface="Calibri"/>
                <a:ea typeface="Calibri"/>
                <a:cs typeface="Calibri"/>
                <a:sym typeface="Calibri"/>
              </a:rPr>
              <a:t> Yatra (42ndCSY)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Date:</a:t>
            </a:r>
            <a:r>
              <a:rPr lang="en-US" sz="1200" b="0" i="0" u="none" strike="noStrike" cap="none" dirty="0">
                <a:solidFill>
                  <a:srgbClr val="000000"/>
                </a:solidFill>
                <a:latin typeface="Calibri"/>
                <a:ea typeface="Calibri"/>
                <a:cs typeface="Calibri"/>
                <a:sym typeface="Calibri"/>
              </a:rPr>
              <a:t>  16-18 September, 2022</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Location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Denduluru</a:t>
            </a:r>
            <a:r>
              <a:rPr lang="en-US" sz="1200" b="0" i="0" u="none" strike="noStrike" cap="none" dirty="0">
                <a:solidFill>
                  <a:srgbClr val="000000"/>
                </a:solidFill>
                <a:latin typeface="Calibri"/>
                <a:ea typeface="Calibri"/>
                <a:cs typeface="Calibri"/>
                <a:sym typeface="Calibri"/>
              </a:rPr>
              <a:t> – </a:t>
            </a:r>
            <a:r>
              <a:rPr lang="en-US" sz="1200" b="0" i="0" u="none" strike="noStrike" cap="none" dirty="0" err="1">
                <a:solidFill>
                  <a:srgbClr val="000000"/>
                </a:solidFill>
                <a:latin typeface="Calibri"/>
                <a:ea typeface="Calibri"/>
                <a:cs typeface="Calibri"/>
                <a:sym typeface="Calibri"/>
              </a:rPr>
              <a:t>Kavvagunta</a:t>
            </a:r>
            <a:r>
              <a:rPr lang="en-US" sz="1200" b="0" i="0" u="none" strike="noStrike" cap="none" dirty="0">
                <a:solidFill>
                  <a:srgbClr val="000000"/>
                </a:solidFill>
                <a:latin typeface="Calibri"/>
                <a:ea typeface="Calibri"/>
                <a:cs typeface="Calibri"/>
                <a:sym typeface="Calibri"/>
              </a:rPr>
              <a:t> – </a:t>
            </a:r>
            <a:r>
              <a:rPr lang="en-US" sz="1200" b="0" i="0" u="none" strike="noStrike" cap="none" dirty="0" err="1">
                <a:solidFill>
                  <a:srgbClr val="000000"/>
                </a:solidFill>
                <a:latin typeface="Calibri"/>
                <a:ea typeface="Calibri"/>
                <a:cs typeface="Calibri"/>
                <a:sym typeface="Calibri"/>
              </a:rPr>
              <a:t>Dibbagudem</a:t>
            </a:r>
            <a:r>
              <a:rPr lang="en-US" sz="1200" b="0" i="0" u="none" strike="noStrike" cap="none" dirty="0">
                <a:solidFill>
                  <a:srgbClr val="000000"/>
                </a:solidFill>
                <a:latin typeface="Calibri"/>
                <a:ea typeface="Calibri"/>
                <a:cs typeface="Calibri"/>
                <a:sym typeface="Calibri"/>
              </a:rPr>
              <a:t> – Guntupalli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Meeting Point: </a:t>
            </a:r>
            <a:r>
              <a:rPr lang="en-US" sz="1200" b="0" i="0" u="none" strike="noStrike" cap="none" dirty="0" err="1">
                <a:solidFill>
                  <a:schemeClr val="dk1"/>
                </a:solidFill>
                <a:latin typeface="Calibri"/>
                <a:ea typeface="Calibri"/>
                <a:cs typeface="Calibri"/>
                <a:sym typeface="Calibri"/>
              </a:rPr>
              <a:t>Denduluru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Starts: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Yatra commences at 8 AM on Friday, 16</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September, 2022 from </a:t>
            </a:r>
            <a:r>
              <a:rPr lang="en-US" sz="1200" b="0" i="0" u="none" strike="noStrike" cap="none" dirty="0" err="1">
                <a:solidFill>
                  <a:schemeClr val="dk1"/>
                </a:solidFill>
                <a:latin typeface="Calibri"/>
                <a:ea typeface="Calibri"/>
                <a:cs typeface="Calibri"/>
                <a:sym typeface="Calibri"/>
              </a:rPr>
              <a:t>Denduluru</a:t>
            </a:r>
            <a:r>
              <a:rPr lang="en-US" sz="1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Ends: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At Guntupalli @5 PM on Sunday, 18</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September, 2022.</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Total Distance:</a:t>
            </a:r>
            <a:r>
              <a:rPr lang="en-US" sz="1200" b="0" i="0" u="none" strike="noStrike" cap="none" dirty="0">
                <a:solidFill>
                  <a:srgbClr val="000000"/>
                </a:solidFill>
                <a:latin typeface="Calibri"/>
                <a:ea typeface="Calibri"/>
                <a:cs typeface="Calibri"/>
                <a:sym typeface="Calibri"/>
              </a:rPr>
              <a:t> Approximately 50 km.</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200"/>
              <a:buFont typeface="Calibri"/>
              <a:buNone/>
            </a:pPr>
            <a:r>
              <a:rPr lang="en-US" sz="1200" b="1" i="0" u="none" strike="noStrike" cap="none" dirty="0">
                <a:solidFill>
                  <a:srgbClr val="FF0000"/>
                </a:solidFill>
                <a:latin typeface="Calibri"/>
                <a:ea typeface="Calibri"/>
                <a:cs typeface="Calibri"/>
                <a:sym typeface="Calibri"/>
              </a:rPr>
              <a:t>Route map:</a:t>
            </a:r>
            <a:r>
              <a:rPr lang="en-US" sz="1200" b="0" i="0" u="none" strike="noStrike" cap="none" dirty="0">
                <a:solidFill>
                  <a:srgbClr val="FF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1200" b="0" i="0" u="sng" strike="noStrike" cap="none" dirty="0">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https://goo.gl/maps/ZDaRSNs7qqRGaYzQA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18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Registration:</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Please fill the form at the following link: </a:t>
            </a:r>
            <a:endParaRPr sz="3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1200" u="sng" dirty="0">
                <a:solidFill>
                  <a:schemeClr val="hlink"/>
                </a:solidFill>
                <a:latin typeface="Calibri"/>
                <a:ea typeface="Calibri"/>
                <a:cs typeface="Calibri"/>
                <a:sym typeface="Calibri"/>
                <a:hlinkClick r:id="rId8"/>
              </a:rPr>
              <a:t>https://forms.gle/nnir79UGNKgSWUYy5</a:t>
            </a:r>
            <a:endParaRPr sz="1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Please note that the registration does not automatically entitle participation in this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You shall be intimated if and when confirmed.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1200"/>
              <a:buFont typeface="Cambria"/>
              <a:buNone/>
            </a:pPr>
            <a:r>
              <a:rPr lang="en-US" sz="1200" b="1" i="0" u="none" strike="noStrike" cap="none" dirty="0">
                <a:solidFill>
                  <a:srgbClr val="FF0000"/>
                </a:solidFill>
                <a:latin typeface="Cambria"/>
                <a:ea typeface="Cambria"/>
                <a:cs typeface="Cambria"/>
                <a:sym typeface="Cambria"/>
              </a:rPr>
              <a:t>Last date for Registration: Noon, 15 September 2022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54" name="Google Shape;54;p1" descr="Picture 4"/>
          <p:cNvPicPr preferRelativeResize="0"/>
          <p:nvPr/>
        </p:nvPicPr>
        <p:blipFill rotWithShape="1">
          <a:blip r:embed="rId9">
            <a:alphaModFix/>
          </a:blip>
          <a:srcRect/>
          <a:stretch/>
        </p:blipFill>
        <p:spPr>
          <a:xfrm>
            <a:off x="5665787" y="7620000"/>
            <a:ext cx="631826" cy="533400"/>
          </a:xfrm>
          <a:prstGeom prst="rect">
            <a:avLst/>
          </a:prstGeom>
          <a:noFill/>
          <a:ln>
            <a:noFill/>
          </a:ln>
        </p:spPr>
      </p:pic>
      <p:pic>
        <p:nvPicPr>
          <p:cNvPr id="55" name="Google Shape;55;p1" descr="Picture 2"/>
          <p:cNvPicPr preferRelativeResize="0"/>
          <p:nvPr/>
        </p:nvPicPr>
        <p:blipFill rotWithShape="1">
          <a:blip r:embed="rId10">
            <a:alphaModFix/>
          </a:blip>
          <a:srcRect l="76563" t="17708" r="10938" b="69792"/>
          <a:stretch/>
        </p:blipFill>
        <p:spPr>
          <a:xfrm>
            <a:off x="5665787" y="8305800"/>
            <a:ext cx="631826" cy="473075"/>
          </a:xfrm>
          <a:prstGeom prst="rect">
            <a:avLst/>
          </a:prstGeom>
          <a:noFill/>
          <a:ln>
            <a:noFill/>
          </a:ln>
        </p:spPr>
      </p:pic>
      <p:pic>
        <p:nvPicPr>
          <p:cNvPr id="56" name="Google Shape;56;p1" descr="Picture 8"/>
          <p:cNvPicPr preferRelativeResize="0"/>
          <p:nvPr/>
        </p:nvPicPr>
        <p:blipFill rotWithShape="1">
          <a:blip r:embed="rId11">
            <a:alphaModFix/>
          </a:blip>
          <a:srcRect/>
          <a:stretch/>
        </p:blipFill>
        <p:spPr>
          <a:xfrm>
            <a:off x="5497512" y="685800"/>
            <a:ext cx="1263651" cy="381000"/>
          </a:xfrm>
          <a:prstGeom prst="rect">
            <a:avLst/>
          </a:prstGeom>
          <a:noFill/>
          <a:ln>
            <a:noFill/>
          </a:ln>
        </p:spPr>
      </p:pic>
      <p:sp>
        <p:nvSpPr>
          <p:cNvPr id="57" name="Google Shape;57;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3" name="Google Shape;163;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4" name="Google Shape;164;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5" name="Google Shape;165;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6" name="Google Shape;166;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7" name="Google Shape;167;p10"/>
          <p:cNvSpPr txBox="1"/>
          <p:nvPr/>
        </p:nvSpPr>
        <p:spPr>
          <a:xfrm>
            <a:off x="155257" y="161925"/>
            <a:ext cx="5394961" cy="860021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Ninth Chinna Shodha Yatra</a:t>
            </a:r>
            <a:r>
              <a:rPr lang="en-US" sz="1200" b="0" i="0" u="none" strike="noStrike" cap="none">
                <a:solidFill>
                  <a:srgbClr val="000000"/>
                </a:solidFill>
                <a:latin typeface="Cambria"/>
                <a:ea typeface="Cambria"/>
                <a:cs typeface="Cambria"/>
                <a:sym typeface="Cambria"/>
              </a:rPr>
              <a:t> was held from 20-22 December 2013 from Nizampet to Narayanakhed in Medak District. 32 yatris walked 52 Kms along with  two foreign participants from Japan and South Korea.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Tenth Chinna Shodha Yatra</a:t>
            </a:r>
            <a:r>
              <a:rPr lang="en-US" sz="1200" b="0" i="0" u="none" strike="noStrike" cap="none">
                <a:solidFill>
                  <a:srgbClr val="000000"/>
                </a:solidFill>
                <a:latin typeface="Cambria"/>
                <a:ea typeface="Cambria"/>
                <a:cs typeface="Cambria"/>
                <a:sym typeface="Cambria"/>
              </a:rPr>
              <a:t> was held from Feb 28-Mar 2 2014 from Rajapet to Aleru in Nalgonda District. 30 yatris participated  in the 50 km walk culminating in the residence of Innovator Mallesham.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Eleventh Chinna Shodha Yatra</a:t>
            </a:r>
            <a:r>
              <a:rPr lang="en-US" sz="1200" b="0" i="0" u="none" strike="noStrike" cap="none">
                <a:solidFill>
                  <a:srgbClr val="000000"/>
                </a:solidFill>
                <a:latin typeface="Cambria"/>
                <a:ea typeface="Cambria"/>
                <a:cs typeface="Cambria"/>
                <a:sym typeface="Cambria"/>
              </a:rPr>
              <a:t> was held during May 9-11, 2014 Atmakur to Kapileshwaram,  Kurnool District, About 20 yatris participated  in the 50 km walk. For the first time, we’ve found innovators in the yatra.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Twelth Chinna Shodha yatra </a:t>
            </a:r>
            <a:r>
              <a:rPr lang="en-US" sz="1200" b="0" i="0" u="none" strike="noStrike" cap="none">
                <a:solidFill>
                  <a:srgbClr val="000000"/>
                </a:solidFill>
                <a:latin typeface="Cambria"/>
                <a:ea typeface="Cambria"/>
                <a:cs typeface="Cambria"/>
                <a:sym typeface="Cambria"/>
              </a:rPr>
              <a:t>was conducted in District Rangareddy from Ibrahimpatnam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Thirteenth Chinna Shodha yatra  </a:t>
            </a:r>
            <a:r>
              <a:rPr lang="en-US" sz="1200" b="0" i="0" u="none" strike="noStrike" cap="none">
                <a:solidFill>
                  <a:srgbClr val="000000"/>
                </a:solidFill>
                <a:latin typeface="Cambria"/>
                <a:ea typeface="Cambria"/>
                <a:cs typeface="Cambria"/>
                <a:sym typeface="Cambria"/>
              </a:rPr>
              <a:t>had seen a lot of rain and yatris enjoyed walking in the rain for almost 4-5 hours at a stretch. The scenic Nizamabad district area from Varni to Tadakapally  enthralled the participants with hidden treasures of knowledge and amazing people. It was conducted during 5-7 September 2014.  25 yatris including two from US participated.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Fourteenth Chinna Shodha Yatra </a:t>
            </a:r>
            <a:r>
              <a:rPr lang="en-US" sz="1200" b="0" i="0" u="none" strike="noStrike" cap="none">
                <a:solidFill>
                  <a:srgbClr val="000000"/>
                </a:solidFill>
                <a:latin typeface="Cambria"/>
                <a:ea typeface="Cambria"/>
                <a:cs typeface="Cambria"/>
                <a:sym typeface="Cambria"/>
              </a:rPr>
              <a:t>- 24 participants went through an exciting route from Ulavapalla to Racharlapadu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Fifteenth Chinna Shodha yatra </a:t>
            </a:r>
            <a:r>
              <a:rPr lang="en-US" sz="1200" b="0" i="0" u="none" strike="noStrike" cap="none">
                <a:solidFill>
                  <a:srgbClr val="000000"/>
                </a:solidFill>
                <a:latin typeface="Cambria"/>
                <a:ea typeface="Cambria"/>
                <a:cs typeface="Cambria"/>
                <a:sym typeface="Cambria"/>
              </a:rPr>
              <a:t>was conducted from Parvathipuram to Sambara during December 26-28, 2015 in Dist Vizianagaram. 24 participants walked 52 Kms and interacted with the people of that region.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Sixteenth Chinna Shodha Yatra </a:t>
            </a:r>
            <a:r>
              <a:rPr lang="en-US" sz="1200" b="0" i="0" u="none" strike="noStrike" cap="none">
                <a:solidFill>
                  <a:srgbClr val="000000"/>
                </a:solidFill>
                <a:latin typeface="Calibri"/>
                <a:ea typeface="Calibri"/>
                <a:cs typeface="Calibri"/>
                <a:sym typeface="Calibri"/>
              </a:rPr>
              <a:t>was conducted from Sunnampadu to Ramanayya peta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Seventeenth Chinn a Shodha Yatra</a:t>
            </a:r>
            <a:r>
              <a:rPr lang="en-US" sz="1200" b="0" i="0" u="none" strike="noStrike" cap="none">
                <a:solidFill>
                  <a:srgbClr val="000000"/>
                </a:solidFill>
                <a:latin typeface="Cambria"/>
                <a:ea typeface="Cambria"/>
                <a:cs typeface="Cambria"/>
                <a:sym typeface="Cambria"/>
              </a:rPr>
              <a:t> - 46 participants walked 52 Kms from Kannapuram to Kondrukota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3" name="Google Shape;173;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4" name="Google Shape;174;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5" name="Google Shape;175;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6" name="Google Shape;176;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7" name="Google Shape;177;p11"/>
          <p:cNvSpPr txBox="1"/>
          <p:nvPr/>
        </p:nvSpPr>
        <p:spPr>
          <a:xfrm>
            <a:off x="155257" y="161925"/>
            <a:ext cx="5394961" cy="829541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Eighteenth Chinn a Shodha Yatra</a:t>
            </a:r>
            <a:r>
              <a:rPr lang="en-US" sz="1200" b="0"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libri"/>
                <a:ea typeface="Calibri"/>
                <a:cs typeface="Calibri"/>
                <a:sym typeface="Calibri"/>
              </a:rPr>
              <a:t>was conducted in swelterng heat during month of April 2016 in a valley of Prakasam District. The yatra started from Cumbam and reached Gannepally after three days. Over 22 participants interacted with people from 18 villages and enjoyed the hot and cold days in the region. Hospitality of the people stole the hearts of the yatries.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Nineteenth Chinna Shodha Yatra</a:t>
            </a:r>
            <a:r>
              <a:rPr lang="en-US" sz="1200" b="0" i="0" u="none" strike="noStrike" cap="none">
                <a:solidFill>
                  <a:srgbClr val="000000"/>
                </a:solidFill>
                <a:latin typeface="Cambria"/>
                <a:ea typeface="Cambria"/>
                <a:cs typeface="Cambria"/>
                <a:sym typeface="Cambria"/>
              </a:rPr>
              <a:t> was held in June 2016 from V.N Palle to Gangireddi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Twentieth Chinna Shodha Yatra </a:t>
            </a:r>
            <a:r>
              <a:rPr lang="en-US" sz="1200" b="0" i="0" u="none" strike="noStrike" cap="none">
                <a:solidFill>
                  <a:srgbClr val="000000"/>
                </a:solidFill>
                <a:latin typeface="Cambria"/>
                <a:ea typeface="Cambria"/>
                <a:cs typeface="Cambria"/>
                <a:sym typeface="Cambria"/>
              </a:rPr>
              <a:t>- over 45 participants got together on 24 September at RDT premises in Atmakur, Dist Ananthapur. Next 3 days upto 25 September, yatries walked over 50 kms starting from Hanimireddypalli and concluded at kambalapalli.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First Chinna Shodha Yatra</a:t>
            </a:r>
            <a:r>
              <a:rPr lang="en-US" sz="1200" b="0" i="0" u="none" strike="noStrike" cap="none">
                <a:solidFill>
                  <a:srgbClr val="000000"/>
                </a:solidFill>
                <a:latin typeface="Cambria"/>
                <a:ea typeface="Cambria"/>
                <a:cs typeface="Cambria"/>
                <a:sym typeface="Cambria"/>
              </a:rPr>
              <a:t>  - 38 Particiapnts participated in this gyan yatra passing through around 20 villages starting from Repalle -Peasarlamaka- Bhattiprolu- Palle Kuna and back to Repalle in Dist Guntur of Andhara pradesh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Second Chinna Shodha Yatra</a:t>
            </a:r>
            <a:r>
              <a:rPr lang="en-US" sz="1200" b="0" i="0" u="none" strike="noStrike" cap="none">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Jampanna Vagu curving through the reserve forest skirting hills and the discussion followed were exciting and inspirational. Interaction with school children and children was thoroughly enjoyed by yatries. Passed through the very popular shrine and Mela location "Sammakka Sarakka jatara"  and interacted with moolika vaidyulu. As the Yatries walked over 50 Kms, there was a great exchange of knowledge with Nature and people.  Many questions regarding the human behaviour to wards the nature were raised and some found answers and some were left unanswered. Nature in its pure and gigantic form presented to the Yatries during this Yatra remains the most memorable experience.  </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3" name="Google Shape;183;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4" name="Google Shape;184;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5" name="Google Shape;185;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6" name="Google Shape;186;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7" name="Google Shape;187;p12"/>
          <p:cNvSpPr txBox="1"/>
          <p:nvPr/>
        </p:nvSpPr>
        <p:spPr>
          <a:xfrm>
            <a:off x="155257" y="161925"/>
            <a:ext cx="5394961" cy="8015794"/>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Third Chinna Shodha Yatra</a:t>
            </a:r>
            <a:r>
              <a:rPr lang="en-US" sz="1200" b="0" i="0" u="none" strike="noStrike" cap="none">
                <a:solidFill>
                  <a:srgbClr val="000000"/>
                </a:solidFill>
                <a:latin typeface="Cambria"/>
                <a:ea typeface="Cambria"/>
                <a:cs typeface="Cambria"/>
                <a:sym typeface="Cambria"/>
              </a:rPr>
              <a:t>  - From Nirmal to Khanapur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fourth Chinna Shodha Yatra </a:t>
            </a:r>
            <a:r>
              <a:rPr lang="en-US" sz="1200" b="0" i="0" u="none" strike="noStrike" cap="none">
                <a:solidFill>
                  <a:srgbClr val="000000"/>
                </a:solidFill>
                <a:latin typeface="Cambria"/>
                <a:ea typeface="Cambria"/>
                <a:cs typeface="Cambria"/>
                <a:sym typeface="Cambria"/>
              </a:rPr>
              <a:t>– 26 Yatris  joined this yatra which commenced from Zaheerabad to  Basanthpur in Sangareddy District, Telangana. Experiences during yatra were amazing as the journey included visiting “Aranya” – a permaculture Institution, Meeting Smt Tuljamma - a simple but extremely helpful to the society, Konda reddy a septugenerain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Fifth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upto 4 degrees centigrade at Lambasingi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Sixth Chinna Shodha Yatra</a:t>
            </a:r>
            <a:r>
              <a:rPr lang="en-US" sz="1200" b="0" i="0" u="none" strike="noStrike" cap="none">
                <a:solidFill>
                  <a:srgbClr val="000000"/>
                </a:solidFill>
                <a:latin typeface="Cambria"/>
                <a:ea typeface="Cambria"/>
                <a:cs typeface="Cambria"/>
                <a:sym typeface="Cambria"/>
              </a:rPr>
              <a:t> - 46 yatries from various walks of life and of all ages with a dozen girls and ladies started the yatra from Nagayalanka in krishna dist from the banks of River Krishna. Three days walk upto Hamsla Deevi included visiting over dozen villages, interaction with students in 3 schools, crossing River Krishna twice ona ferry with many vehicles and people, spending a night on an island, walking in the moonlight on KARAKATTA which runs parallel to the Bay of Bengal, visiting Sorla Gundi village which lost over 600 people in two hours during 1977 cyclone. Finality was when yatries immersed themselves  in the sea at Hamsala deevi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3" name="Google Shape;193;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4" name="Google Shape;194;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5" name="Google Shape;195;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13"/>
          <p:cNvSpPr txBox="1"/>
          <p:nvPr/>
        </p:nvSpPr>
        <p:spPr>
          <a:xfrm>
            <a:off x="198119" y="153987"/>
            <a:ext cx="5394962" cy="969241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Seventh Chinna Shodha Yatra </a:t>
            </a:r>
            <a:r>
              <a:rPr lang="en-US" sz="1200" b="0" i="0" u="none" strike="noStrike" cap="none">
                <a:solidFill>
                  <a:srgbClr val="000000"/>
                </a:solidFill>
                <a:latin typeface="Cambria"/>
                <a:ea typeface="Cambria"/>
                <a:cs typeface="Cambria"/>
                <a:sym typeface="Cambria"/>
              </a:rPr>
              <a:t>- 34 yatries walked over 58 Kms in Nagar Kurnool dist starting from Peddakothapalli to Somasila.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Somasila - a scenic place located on the back waters of Krishna from Srisailam Dam was the best place for culmination of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Eighth Chinna Shodha Yatra </a:t>
            </a:r>
            <a:r>
              <a:rPr lang="en-US" sz="1200" b="0" i="0" u="none" strike="noStrike" cap="none">
                <a:solidFill>
                  <a:srgbClr val="000000"/>
                </a:solidFill>
                <a:latin typeface="Cambria"/>
                <a:ea typeface="Cambria"/>
                <a:cs typeface="Cambria"/>
                <a:sym typeface="Cambria"/>
              </a:rPr>
              <a:t>- 36 Yatries gathered at Valivetivaripalem in a Brick making farm ten kms away from Ongole, the district capital of Prakasam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etc enroute interacting with fishermen, farmers and brick makers. E met elders baove 90 years and took their blessings and listened to their life story. This yatra also saw 5 inmates from local Orphange "Bommarillu" participating very actively and gave all of us tremedous pleasure and an intellectual company.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Ninth Chinna Shodha Yatra - </a:t>
            </a:r>
            <a:r>
              <a:rPr lang="en-US" sz="1200" b="0" i="0" u="none" strike="noStrike" cap="none">
                <a:solidFill>
                  <a:srgbClr val="000000"/>
                </a:solidFill>
                <a:latin typeface="Calibri"/>
                <a:ea typeface="Calibri"/>
                <a:cs typeface="Calibri"/>
                <a:sym typeface="Calibri"/>
              </a:rPr>
              <a:t>34 Yatries collected at the Innovator Shanmukha Rao’s house in Kambalapally village on the morning 21 December 2018. The journey began with an intense interaction with students of local school. Yatra went through a fairly cultivated area, beautiful hills and river beds, mostly through Pakhal reserve forest. Another innovator S Babu interacted with yatries and described his simple but very useful innovation. Enroute, yatries met many young farmers, which is rare nowadays, shepherds, school students, women and teachers. Visit to Bheemunipadam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Thirtieth Chinna Shodha Yatra </a:t>
            </a:r>
            <a:r>
              <a:rPr lang="en-US" sz="1200" b="0" i="0" u="none" strike="noStrike" cap="none">
                <a:solidFill>
                  <a:srgbClr val="000000"/>
                </a:solidFill>
                <a:latin typeface="Cambria"/>
                <a:ea typeface="Cambria"/>
                <a:cs typeface="Cambria"/>
                <a:sym typeface="Cambria"/>
              </a:rPr>
              <a:t>- The coastal district of Srikakualam was in the news lately for not so good reason. Cyclone Hudhud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Ponduru , the starting point of the Yatra is famous for Khadi and in the last century, majority of politicians wore kurtas made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2" name="Google Shape;202;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3" name="Google Shape;203;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4" name="Google Shape;204;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5" name="Google Shape;205;p14"/>
          <p:cNvSpPr txBox="1"/>
          <p:nvPr/>
        </p:nvSpPr>
        <p:spPr>
          <a:xfrm>
            <a:off x="198119" y="153988"/>
            <a:ext cx="5394962" cy="749554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 Ponduru khaddar visit started from a weaver's house and ended at Naira north east. We had the privilege of crossing the flowing rivers Nagavali and Vamsha dhara.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Seasame, Minimulu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31st Chinna Shodha yatra - </a:t>
            </a:r>
            <a:r>
              <a:rPr lang="en-US" sz="1200" b="0" i="0" u="none" strike="noStrike" cap="none">
                <a:solidFill>
                  <a:srgbClr val="000000"/>
                </a:solidFill>
                <a:latin typeface="Cambria"/>
                <a:ea typeface="Cambria"/>
                <a:cs typeface="Cambria"/>
                <a:sym typeface="Cambria"/>
              </a:rPr>
              <a:t>Area we walked was adjacent to the Nallamala Forest and  Mahanandi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32nd Chinna Shodha Yatra - </a:t>
            </a:r>
            <a:r>
              <a:rPr lang="en-US" sz="1200" b="0" i="0" u="none" strike="noStrike" cap="none">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Pocharam we met a farmer innovator - Pichaiah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11" name="Google Shape;211;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2" name="Google Shape;212;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3" name="Google Shape;213;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4" name="Google Shape;214;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33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was by far the yatra with maximum participants. 62 Yatries from the age 8 to 70 was the enthusiastic group which walked from Ramachnadra Puram to Gangudupalli in Chittoor district of Andhra Pradesh. Journey passed through small villages, vast fields, hills and streams, sometime empty canals. The nature was astounding with its diversity and variety. Yatries met, Sheppards,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34th Chinna Shodha Yatra </a:t>
            </a:r>
            <a:r>
              <a:rPr lang="en-US" sz="1200" b="0" i="0" u="none" strike="noStrike" cap="none">
                <a:solidFill>
                  <a:srgbClr val="000000"/>
                </a:solidFill>
                <a:latin typeface="Calibri"/>
                <a:ea typeface="Calibri"/>
                <a:cs typeface="Calibri"/>
                <a:sym typeface="Calibri"/>
              </a:rPr>
              <a:t>– Yatra started from Bhupalpally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35</a:t>
            </a:r>
            <a:r>
              <a:rPr lang="en-US" sz="1200" b="1" i="0" u="none" strike="noStrike" cap="none" baseline="30000">
                <a:solidFill>
                  <a:srgbClr val="00B050"/>
                </a:solidFill>
                <a:latin typeface="Calibri"/>
                <a:ea typeface="Calibri"/>
                <a:cs typeface="Calibri"/>
                <a:sym typeface="Calibri"/>
              </a:rPr>
              <a:t>th</a:t>
            </a:r>
            <a:r>
              <a:rPr lang="en-US" sz="12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Chinna Shodha Yatra. It started on the Christmas Day  and continued till 27 Dec. Yatra commenced at Bayyaram and ended at Gangaram of Mahabubabad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“Papaiah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p:nvPr/>
        </p:nvSpPr>
        <p:spPr>
          <a:xfrm>
            <a:off x="350519" y="228600"/>
            <a:ext cx="5166362" cy="951016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36</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37</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Nalgonda district offered a soothing weather all the three days. 33 yatries with the support of loal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tandas was the highlight of the yatra. Villagers have shown a lot of interest in the innovations displayed by the yatries. Interacted  with three innovators enroute and  impressed by their passion to solve the problems of locals by their creativity. Few Tandas have stones in their fields and Palle Srujana offered a simple machine to remove the stones from the field. The variety and diversity of people and nature made the yatra learnings very rich.</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38th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Gurumurthy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20" name="Google Shape;220;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1" name="Google Shape;221;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p:nvPr/>
        </p:nvSpPr>
        <p:spPr>
          <a:xfrm>
            <a:off x="350519" y="228599"/>
            <a:ext cx="5166300" cy="6870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39</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It was river Godavari which attracted 33 yatries to 39th CSY which started from Tadvai and ended at kamalapuram. Whether was at its best and the local volunteer Karthik made the yatra meaningful by his local knowledge , connectivity. Yatries were overwhelmed by the imposing nature, vastness and serenity of river Godavari and Mirchi crops across thousands of acres around Mangapet.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41</a:t>
            </a:r>
            <a:r>
              <a:rPr lang="en-US" sz="1600" b="1" i="0" u="none" strike="noStrike" cap="none" baseline="30000">
                <a:solidFill>
                  <a:srgbClr val="00B050"/>
                </a:solidFill>
                <a:latin typeface="Calibri"/>
                <a:ea typeface="Calibri"/>
                <a:cs typeface="Calibri"/>
                <a:sym typeface="Calibri"/>
              </a:rPr>
              <a:t>st</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 used to modern agri 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Gangappa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kalval village, spontaneous support from the Sarpanch Maheshwar Reddy was unique. When challenged to find innovators from his village, he took it seriously and connected us to Makthmu Mammad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and eye openers.</a:t>
            </a: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27" name="Google Shape;227;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8" name="Google Shape;228;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3" name="Google Shape;63;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4" name="Google Shape;64;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5" name="Google Shape;65;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6" name="Google Shape;66;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7" name="Google Shape;67;p2"/>
          <p:cNvSpPr txBox="1"/>
          <p:nvPr/>
        </p:nvSpPr>
        <p:spPr>
          <a:xfrm>
            <a:off x="265166" y="152399"/>
            <a:ext cx="5177400" cy="894805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To reach the starting point: </a:t>
            </a:r>
            <a:endParaRPr sz="3200" b="0" i="0" u="none" strike="noStrike" cap="none"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200" b="0" i="0" u="none" strike="noStrike" cap="none" dirty="0" err="1">
                <a:solidFill>
                  <a:schemeClr val="dk1"/>
                </a:solidFill>
                <a:latin typeface="Calibri"/>
                <a:ea typeface="Calibri"/>
                <a:cs typeface="Calibri"/>
                <a:sym typeface="Calibri"/>
              </a:rPr>
              <a:t>Denduluru</a:t>
            </a:r>
            <a:r>
              <a:rPr lang="en-US" sz="1200" b="0" i="0" u="none" strike="noStrike" cap="none" dirty="0">
                <a:solidFill>
                  <a:schemeClr val="dk1"/>
                </a:solidFill>
                <a:latin typeface="Calibri"/>
                <a:ea typeface="Calibri"/>
                <a:cs typeface="Calibri"/>
                <a:sym typeface="Calibri"/>
              </a:rPr>
              <a:t> is well connected by road and rail Nearest railway and bus station is </a:t>
            </a:r>
            <a:r>
              <a:rPr lang="en-US" sz="1200" b="0" i="0" u="none" strike="noStrike" cap="none" dirty="0" err="1">
                <a:solidFill>
                  <a:schemeClr val="dk1"/>
                </a:solidFill>
                <a:latin typeface="Calibri"/>
                <a:ea typeface="Calibri"/>
                <a:cs typeface="Calibri"/>
                <a:sym typeface="Calibri"/>
              </a:rPr>
              <a:t>Eluru</a:t>
            </a:r>
            <a:r>
              <a:rPr lang="en-US" sz="1200" b="0" i="0" u="none" strike="noStrike" cap="none" dirty="0">
                <a:solidFill>
                  <a:schemeClr val="dk1"/>
                </a:solidFill>
                <a:latin typeface="Calibri"/>
                <a:ea typeface="Calibri"/>
                <a:cs typeface="Calibri"/>
                <a:sym typeface="Calibri"/>
              </a:rPr>
              <a:t> 11 Km. </a:t>
            </a:r>
            <a:endParaRPr sz="1200" b="0" i="0" u="none" strike="noStrike" cap="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Exact location of meeting point in the village will be intimated later. Plan to reach the starting point by 8 AM. Please ensure you have your breakfast before you reach the starting point.</a:t>
            </a:r>
            <a:endParaRPr sz="1200" b="0" i="0" u="none" strike="noStrike" cap="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Path we walk:</a:t>
            </a:r>
            <a:endParaRPr sz="3200" b="0" i="0" u="none" strike="noStrike" cap="none" dirty="0">
              <a:solidFill>
                <a:srgbClr val="000000"/>
              </a:solidFill>
              <a:latin typeface="Calibri"/>
              <a:ea typeface="Calibri"/>
              <a:cs typeface="Calibri"/>
              <a:sym typeface="Calibri"/>
            </a:endParaRPr>
          </a:p>
          <a:p>
            <a:pPr marL="457200" marR="0" lvl="0" indent="-304800" algn="l" rtl="0">
              <a:lnSpc>
                <a:spcPct val="115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Calibri"/>
                <a:ea typeface="Calibri"/>
                <a:cs typeface="Calibri"/>
                <a:sym typeface="Calibri"/>
              </a:rPr>
              <a:t>16 September – </a:t>
            </a:r>
            <a:r>
              <a:rPr lang="en-US" sz="1200" b="0" i="0" u="none" strike="noStrike" cap="none" dirty="0" err="1">
                <a:solidFill>
                  <a:schemeClr val="dk1"/>
                </a:solidFill>
                <a:latin typeface="Calibri"/>
                <a:ea typeface="Calibri"/>
                <a:cs typeface="Calibri"/>
                <a:sym typeface="Calibri"/>
              </a:rPr>
              <a:t>Denduluru</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Alugulagudem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Saanigudem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Galayagudem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Venkatakrishanapuram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Kavvagunta</a:t>
            </a:r>
            <a:endParaRPr sz="12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Calibri"/>
                <a:ea typeface="Calibri"/>
                <a:cs typeface="Calibri"/>
                <a:sym typeface="Calibri"/>
              </a:rPr>
              <a:t>17 September – </a:t>
            </a:r>
            <a:r>
              <a:rPr lang="en-US" sz="1200" b="0" i="0" u="none" strike="noStrike" cap="none" dirty="0" err="1">
                <a:solidFill>
                  <a:schemeClr val="dk1"/>
                </a:solidFill>
                <a:latin typeface="Calibri"/>
                <a:ea typeface="Calibri"/>
                <a:cs typeface="Calibri"/>
                <a:sym typeface="Calibri"/>
              </a:rPr>
              <a:t>Dibbagudem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Pedavegi</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Kuchimpudi</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Ramasingavaram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Badarala</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Asannagudem</a:t>
            </a:r>
            <a:endParaRPr sz="12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Calibri"/>
                <a:ea typeface="Calibri"/>
                <a:cs typeface="Calibri"/>
                <a:sym typeface="Calibri"/>
              </a:rPr>
              <a:t>18 September – </a:t>
            </a:r>
            <a:r>
              <a:rPr lang="en-US" sz="1200" b="0" i="0" u="none" strike="noStrike" cap="none" dirty="0" err="1">
                <a:solidFill>
                  <a:schemeClr val="dk1"/>
                </a:solidFill>
                <a:latin typeface="Calibri"/>
                <a:ea typeface="Calibri"/>
                <a:cs typeface="Calibri"/>
                <a:sym typeface="Calibri"/>
              </a:rPr>
              <a:t>Kallacheruvu</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Kandrika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setharamavaram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Gaddevarigudem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Kantamanenivarigudem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Jelakarragudem</a:t>
            </a:r>
            <a:r>
              <a:rPr lang="en-US" sz="1200" b="0" i="0" u="none" strike="noStrike" cap="none" dirty="0">
                <a:solidFill>
                  <a:schemeClr val="dk1"/>
                </a:solidFill>
                <a:latin typeface="Calibri"/>
                <a:ea typeface="Calibri"/>
                <a:cs typeface="Calibri"/>
                <a:sym typeface="Calibri"/>
              </a:rPr>
              <a:t> - Guntupalli </a:t>
            </a:r>
            <a:r>
              <a:rPr lang="en-US" sz="1200" b="0" i="0" u="none" strike="noStrike" cap="none" dirty="0" err="1">
                <a:solidFill>
                  <a:schemeClr val="dk1"/>
                </a:solidFill>
                <a:latin typeface="Calibri"/>
                <a:ea typeface="Calibri"/>
                <a:cs typeface="Calibri"/>
                <a:sym typeface="Calibri"/>
              </a:rPr>
              <a:t>Bhuddist</a:t>
            </a:r>
            <a:r>
              <a:rPr lang="en-US" sz="1200" b="0" i="0" u="none" strike="noStrike" cap="none" dirty="0">
                <a:solidFill>
                  <a:schemeClr val="dk1"/>
                </a:solidFill>
                <a:latin typeface="Calibri"/>
                <a:ea typeface="Calibri"/>
                <a:cs typeface="Calibri"/>
                <a:sym typeface="Calibri"/>
              </a:rPr>
              <a:t> caves</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Return journey:</a:t>
            </a:r>
            <a:endParaRPr sz="3200" b="0" i="0" u="none" strike="noStrike" cap="none"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On 18</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September, 2022, </a:t>
            </a:r>
            <a:r>
              <a:rPr lang="en-US" sz="1200" b="0" i="0" u="none" strike="noStrike" cap="none" dirty="0" err="1">
                <a:solidFill>
                  <a:schemeClr val="dk1"/>
                </a:solidFill>
                <a:latin typeface="Calibri"/>
                <a:ea typeface="Calibri"/>
                <a:cs typeface="Calibri"/>
                <a:sym typeface="Calibri"/>
              </a:rPr>
              <a:t>yatries</a:t>
            </a:r>
            <a:r>
              <a:rPr lang="en-US" sz="1200" b="0" i="0" u="none" strike="noStrike" cap="none" dirty="0">
                <a:solidFill>
                  <a:schemeClr val="dk1"/>
                </a:solidFill>
                <a:latin typeface="Calibri"/>
                <a:ea typeface="Calibri"/>
                <a:cs typeface="Calibri"/>
                <a:sym typeface="Calibri"/>
              </a:rPr>
              <a:t> will be able to leave any time after 5 PM from Guntupalli by bus/Auto to </a:t>
            </a:r>
            <a:r>
              <a:rPr lang="en-US" sz="1200" b="0" i="0" u="none" strike="noStrike" cap="none" dirty="0" err="1">
                <a:solidFill>
                  <a:schemeClr val="dk1"/>
                </a:solidFill>
                <a:latin typeface="Calibri"/>
                <a:ea typeface="Calibri"/>
                <a:cs typeface="Calibri"/>
                <a:sym typeface="Calibri"/>
              </a:rPr>
              <a:t>Dwaraka</a:t>
            </a:r>
            <a:r>
              <a:rPr lang="en-US" sz="1200" b="0" i="0" u="none" strike="noStrike" cap="none" dirty="0">
                <a:solidFill>
                  <a:schemeClr val="dk1"/>
                </a:solidFill>
                <a:latin typeface="Calibri"/>
                <a:ea typeface="Calibri"/>
                <a:cs typeface="Calibri"/>
                <a:sym typeface="Calibri"/>
              </a:rPr>
              <a:t> Tirumala (18 Kms) or direct buses available to </a:t>
            </a:r>
            <a:r>
              <a:rPr lang="en-US" sz="1200" b="0" i="0" u="none" strike="noStrike" cap="none" dirty="0" err="1">
                <a:solidFill>
                  <a:schemeClr val="dk1"/>
                </a:solidFill>
                <a:latin typeface="Calibri"/>
                <a:ea typeface="Calibri"/>
                <a:cs typeface="Calibri"/>
                <a:sym typeface="Calibri"/>
              </a:rPr>
              <a:t>Eluru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Dwaraka</a:t>
            </a:r>
            <a:r>
              <a:rPr lang="en-US" sz="1200" b="0" i="0" u="none" strike="noStrike" cap="none" dirty="0">
                <a:solidFill>
                  <a:schemeClr val="dk1"/>
                </a:solidFill>
                <a:latin typeface="Calibri"/>
                <a:ea typeface="Calibri"/>
                <a:cs typeface="Calibri"/>
                <a:sym typeface="Calibri"/>
              </a:rPr>
              <a:t> Tirumala is 40 km from </a:t>
            </a:r>
            <a:r>
              <a:rPr lang="en-US" sz="1200" b="0" i="0" u="none" strike="noStrike" cap="none" dirty="0" err="1">
                <a:solidFill>
                  <a:schemeClr val="dk1"/>
                </a:solidFill>
                <a:latin typeface="Calibri"/>
                <a:ea typeface="Calibri"/>
                <a:cs typeface="Calibri"/>
                <a:sym typeface="Calibri"/>
              </a:rPr>
              <a:t>Eluru</a:t>
            </a:r>
            <a:r>
              <a:rPr lang="en-US" sz="1200" b="0" i="0" u="none" strike="noStrike" cap="none" dirty="0">
                <a:solidFill>
                  <a:schemeClr val="dk1"/>
                </a:solidFill>
                <a:latin typeface="Calibri"/>
                <a:ea typeface="Calibri"/>
                <a:cs typeface="Calibri"/>
                <a:sym typeface="Calibri"/>
              </a:rPr>
              <a:t> which is well connected by rail and road. Return journey to home may be planned accordingly.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The yatra area offers:</a:t>
            </a:r>
            <a:endParaRPr sz="3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Lemon, Palm oil, Guava, Paddy and Maize Farming, network of Irrigation canals, Chain of lakes interactions with farmers and their women and children, many more…..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Calibri"/>
              <a:buNone/>
            </a:pPr>
            <a:r>
              <a:rPr lang="en-US" sz="1200" b="1" i="0" u="none" strike="noStrike" cap="none" dirty="0">
                <a:solidFill>
                  <a:srgbClr val="00B050"/>
                </a:solidFill>
                <a:latin typeface="Cambria"/>
                <a:ea typeface="Cambria"/>
                <a:cs typeface="Cambria"/>
                <a:sym typeface="Cambria"/>
              </a:rPr>
              <a:t>Reflections of </a:t>
            </a:r>
            <a:r>
              <a:rPr lang="en-US" sz="1200" b="1" dirty="0" err="1">
                <a:solidFill>
                  <a:srgbClr val="00B050"/>
                </a:solidFill>
                <a:latin typeface="Cambria"/>
                <a:ea typeface="Cambria"/>
                <a:cs typeface="Cambria"/>
                <a:sym typeface="Cambria"/>
              </a:rPr>
              <a:t>Y</a:t>
            </a:r>
            <a:r>
              <a:rPr lang="en-US" sz="1200" b="1" i="0" u="none" strike="noStrike" cap="none" dirty="0" err="1">
                <a:solidFill>
                  <a:srgbClr val="00B050"/>
                </a:solidFill>
                <a:latin typeface="Cambria"/>
                <a:ea typeface="Cambria"/>
                <a:cs typeface="Cambria"/>
                <a:sym typeface="Cambria"/>
              </a:rPr>
              <a:t>atris</a:t>
            </a:r>
            <a:endParaRPr sz="18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For impressions of </a:t>
            </a:r>
            <a:r>
              <a:rPr lang="en-US" sz="1200" b="0" i="0" u="none" strike="noStrike" cap="none" dirty="0" err="1">
                <a:solidFill>
                  <a:srgbClr val="000000"/>
                </a:solidFill>
                <a:latin typeface="Calibri"/>
                <a:ea typeface="Calibri"/>
                <a:cs typeface="Calibri"/>
                <a:sym typeface="Calibri"/>
              </a:rPr>
              <a:t>yatris</a:t>
            </a:r>
            <a:r>
              <a:rPr lang="en-US" sz="1200" b="0" i="0" u="none" strike="noStrike" cap="none" dirty="0">
                <a:solidFill>
                  <a:srgbClr val="000000"/>
                </a:solidFill>
                <a:latin typeface="Calibri"/>
                <a:ea typeface="Calibri"/>
                <a:cs typeface="Calibri"/>
                <a:sym typeface="Calibri"/>
              </a:rPr>
              <a:t> who participated in earlier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Yatras and to know the objectives and other details of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 please visit </a:t>
            </a:r>
            <a:r>
              <a:rPr lang="en-US" sz="1200" b="0" i="0" u="sng" strike="noStrike" cap="none" dirty="0">
                <a:solidFill>
                  <a:schemeClr val="hlink"/>
                </a:solidFill>
                <a:latin typeface="Calibri"/>
                <a:ea typeface="Calibri"/>
                <a:cs typeface="Calibri"/>
                <a:sym typeface="Calibri"/>
                <a:hlinkClick r:id="rId6"/>
              </a:rPr>
              <a:t>www.pallesrujana.org</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1" i="1" u="none" strike="noStrike" cap="none" dirty="0">
                <a:solidFill>
                  <a:srgbClr val="000000"/>
                </a:solidFill>
                <a:latin typeface="Cambria"/>
                <a:ea typeface="Cambria"/>
                <a:cs typeface="Cambria"/>
                <a:sym typeface="Cambria"/>
              </a:rPr>
              <a:t>Please share your travel details with Coordinators</a:t>
            </a:r>
            <a:endParaRPr sz="1200" b="1" i="1"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Coordinators for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Brig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9866001678,   </a:t>
            </a:r>
            <a:r>
              <a:rPr lang="en-US" sz="1100" dirty="0">
                <a:latin typeface="Cambria"/>
                <a:ea typeface="Cambria"/>
                <a:cs typeface="Cambria"/>
                <a:sym typeface="Cambria"/>
              </a:rPr>
              <a:t>president@pallesrujana.org</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 Anji Reddy, 9966646276 </a:t>
            </a:r>
            <a:r>
              <a:rPr lang="en-US" sz="1100" b="0" i="0" u="sng" strike="noStrike" cap="none" dirty="0">
                <a:solidFill>
                  <a:schemeClr val="hlink"/>
                </a:solidFill>
                <a:latin typeface="Cambria"/>
                <a:ea typeface="Cambria"/>
                <a:cs typeface="Cambria"/>
                <a:sym typeface="Cambria"/>
                <a:hlinkClick r:id="rId7"/>
              </a:rPr>
              <a:t>anjireddy.boddu@gmail.com</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200" b="0" i="0" u="none" strike="noStrike" cap="none" dirty="0">
                <a:solidFill>
                  <a:schemeClr val="dk1"/>
                </a:solidFill>
                <a:latin typeface="Calibri"/>
                <a:ea typeface="Calibri"/>
                <a:cs typeface="Calibri"/>
                <a:sym typeface="Calibri"/>
              </a:rPr>
              <a:t>Pavan, 9182789361, pavanvamisetti@gmail.com</a:t>
            </a:r>
            <a:endParaRPr sz="1200" b="0" i="0" u="none" strike="noStrike" cap="none" dirty="0">
              <a:solidFill>
                <a:schemeClr val="dk1"/>
              </a:solidFill>
              <a:latin typeface="Calibri"/>
              <a:ea typeface="Calibri"/>
              <a:cs typeface="Calibri"/>
              <a:sym typeface="Calibri"/>
            </a:endParaRPr>
          </a:p>
          <a:p>
            <a:pPr marL="457200" marR="0" lvl="0" indent="0" algn="l" rtl="0">
              <a:lnSpc>
                <a:spcPct val="50000"/>
              </a:lnSpc>
              <a:spcBef>
                <a:spcPts val="100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 name="Google Shape;73;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 name="Google Shape;74;p3"/>
          <p:cNvSpPr txBox="1"/>
          <p:nvPr/>
        </p:nvSpPr>
        <p:spPr>
          <a:xfrm>
            <a:off x="274320" y="126999"/>
            <a:ext cx="5298123" cy="84226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Objectives of Chinna Shodha Yatra: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Promoting grassroots innovations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 bio-diversity and its changes over the route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 livelihood practices of Villagers.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Understand the harmony among the villagers and the nature.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Interact with villagers, learn and document  their traditional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Identify creative people in the village and document their knowledge.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Felicitate elders above 90 years at their door step.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Understand the villagers’ perspective on 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resources availability and their utilization including value addition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Assess the self reliance practices.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Talk to children, share your knowledge and inspire them with your achievements.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Assess the aspirations of village youth and their parents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their food habits, health practices.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Traditional practices in treatment to animals.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Forest management and ownership of lands by tribal.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Share the knowledge of other villages which is captured by NIF and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Who can participate?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Participation in Chinna Shodha Yatra is voluntary.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a:solidFill>
                  <a:srgbClr val="000000"/>
                </a:solidFill>
                <a:latin typeface="Cambria"/>
                <a:ea typeface="Cambria"/>
                <a:cs typeface="Cambria"/>
                <a:sym typeface="Cambria"/>
              </a:rPr>
              <a:t> and </a:t>
            </a:r>
            <a:r>
              <a:rPr lang="en-US" sz="1200" b="0" i="0" u="sng" strike="noStrike" cap="none">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before volunteering to participate in the yatra.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Physical fitness to walk 50 kms during the Shodha Yatra is essential.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Registration Fee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A nominal amount of Rs 500 per participant as registration fee is to be paid at the beginning of the yatra which will be used against the pre-yatra expenses of planning and reconnaissance by Volunteers of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Expenses during the Yatra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All participants including students should bear their respective travel expenses and local expenses.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Food  and logistics expenses will be shared equally by the yatris.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Yatra discipline needs to be strictly followed.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p:txBody>
      </p:sp>
      <p:pic>
        <p:nvPicPr>
          <p:cNvPr id="75" name="Google Shape;75;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6" name="Google Shape;76;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7" name="Google Shape;77;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 name="Google Shape;83;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4" name="Google Shape;84;p4"/>
          <p:cNvSpPr txBox="1"/>
          <p:nvPr/>
        </p:nvSpPr>
        <p:spPr>
          <a:xfrm>
            <a:off x="350519" y="440281"/>
            <a:ext cx="5174400" cy="861770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Palle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Participation is limited to minimum 20 and maximum 40.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endParaRPr sz="1200" b="1" i="0" u="none" strike="noStrike" cap="none" dirty="0">
              <a:solidFill>
                <a:srgbClr val="00B050"/>
              </a:solidFill>
              <a:latin typeface="Cambria"/>
              <a:ea typeface="Cambria"/>
              <a:cs typeface="Cambria"/>
              <a:sym typeface="Cambria"/>
            </a:endParaRPr>
          </a:p>
          <a:p>
            <a:pPr marL="60325" marR="0" lvl="0" indent="-60325"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Food will be centrally organized.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has to deposit Rs. 1000-15000 depending on the strength for the food on the first day.  Accounts will be tracked and settled by a volunteer from the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before dispersal on 18 September 2022. </a:t>
            </a:r>
            <a:endParaRPr sz="3200" b="0" i="0" u="none" strike="noStrike" cap="none" dirty="0">
              <a:solidFill>
                <a:srgbClr val="000000"/>
              </a:solidFill>
              <a:latin typeface="Calibri"/>
              <a:ea typeface="Calibri"/>
              <a:cs typeface="Calibri"/>
              <a:sym typeface="Calibri"/>
            </a:endParaRPr>
          </a:p>
          <a:p>
            <a:pPr marL="60325" marR="0" lvl="0" indent="-60325" algn="just"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Lodging </a:t>
            </a:r>
            <a:r>
              <a:rPr lang="en-US" sz="1200" b="0" i="0" u="none" strike="noStrike" cap="none" dirty="0">
                <a:solidFill>
                  <a:srgbClr val="000000"/>
                </a:solidFill>
                <a:latin typeface="Cambria"/>
                <a:ea typeface="Cambria"/>
                <a:cs typeface="Cambria"/>
                <a:sym typeface="Cambria"/>
              </a:rPr>
              <a:t>during the three days is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60325" marR="0" lvl="0" indent="-60325"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are welcome for this purpose. You are welcome to bring shawls and other items.</a:t>
            </a:r>
            <a:endParaRPr sz="1400" b="0" i="0" u="none" strike="noStrike" cap="none" dirty="0">
              <a:solidFill>
                <a:srgbClr val="000000"/>
              </a:solidFill>
              <a:latin typeface="Arial"/>
              <a:ea typeface="Arial"/>
              <a:cs typeface="Arial"/>
              <a:sym typeface="Arial"/>
            </a:endParaRPr>
          </a:p>
          <a:p>
            <a:pPr marL="60325" marR="0" lvl="0" indent="-60325"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60325" marR="0" lvl="0" indent="-60325"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60325" marR="0" lvl="0" indent="-60325"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 more details, please write to anjireddy.boddu@gmail.com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25 September 2022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5" name="Google Shape;85;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6" name="Google Shape;86;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7" name="Google Shape;87;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 name="Google Shape;94;p5"/>
          <p:cNvSpPr txBox="1"/>
          <p:nvPr/>
        </p:nvSpPr>
        <p:spPr>
          <a:xfrm>
            <a:off x="426719" y="304799"/>
            <a:ext cx="5150487" cy="764820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bag per participant will be carried separately in a logistic</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r>
              <a:rPr lang="en-IN" sz="1800" b="0" i="0" u="none" strike="noStrike" cap="none" dirty="0">
                <a:solidFill>
                  <a:srgbClr val="FF0000"/>
                </a:solidFill>
                <a:latin typeface="Calibri"/>
                <a:ea typeface="Calibri"/>
                <a:cs typeface="Calibri"/>
                <a:sym typeface="Calibri"/>
              </a:rPr>
              <a:t>NO Plastics please.</a:t>
            </a:r>
            <a:endParaRPr sz="18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a:t>
            </a:r>
            <a:r>
              <a:rPr lang="en-US" sz="1100" b="0" i="0" u="none" strike="noStrike" cap="none" dirty="0" err="1">
                <a:solidFill>
                  <a:srgbClr val="000000"/>
                </a:solidFill>
                <a:latin typeface="Cambria"/>
                <a:ea typeface="Cambria"/>
                <a:cs typeface="Cambria"/>
                <a:sym typeface="Cambria"/>
              </a:rPr>
              <a:t>Shodha</a:t>
            </a:r>
            <a:r>
              <a:rPr lang="en-US" sz="1100" b="0" i="0" u="none" strike="noStrike" cap="none" dirty="0">
                <a:solidFill>
                  <a:srgbClr val="000000"/>
                </a:solidFill>
                <a:latin typeface="Cambria"/>
                <a:ea typeface="Cambria"/>
                <a:cs typeface="Cambria"/>
                <a:sym typeface="Cambria"/>
              </a:rPr>
              <a:t>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Travel </a:t>
            </a:r>
            <a:r>
              <a:rPr lang="en-US" sz="1100" b="0" i="0" u="none" strike="noStrike" cap="none" dirty="0">
                <a:solidFill>
                  <a:srgbClr val="000000"/>
                </a:solidFill>
                <a:latin typeface="Cambria"/>
                <a:ea typeface="Cambria"/>
                <a:cs typeface="Cambria"/>
                <a:sym typeface="Cambria"/>
              </a:rPr>
              <a:t>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a:t>
            </a:r>
            <a:r>
              <a:rPr lang="en-US" sz="1100" b="0" i="0" u="none" strike="noStrike" cap="none" dirty="0" err="1">
                <a:solidFill>
                  <a:srgbClr val="000000"/>
                </a:solidFill>
                <a:latin typeface="Cambria"/>
                <a:ea typeface="Cambria"/>
                <a:cs typeface="Cambria"/>
                <a:sym typeface="Cambria"/>
              </a:rPr>
              <a:t>Chinna</a:t>
            </a:r>
            <a:r>
              <a:rPr lang="en-US" sz="1100" b="0" i="0" u="none" strike="noStrike" cap="none" dirty="0">
                <a:solidFill>
                  <a:srgbClr val="000000"/>
                </a:solidFill>
                <a:latin typeface="Cambria"/>
                <a:ea typeface="Cambria"/>
                <a:cs typeface="Cambria"/>
                <a:sym typeface="Cambria"/>
              </a:rPr>
              <a:t> </a:t>
            </a:r>
            <a:r>
              <a:rPr lang="en-US" sz="1100" b="0" i="0" u="none" strike="noStrike" cap="none" dirty="0" err="1">
                <a:solidFill>
                  <a:srgbClr val="000000"/>
                </a:solidFill>
                <a:latin typeface="Cambria"/>
                <a:ea typeface="Cambria"/>
                <a:cs typeface="Cambria"/>
                <a:sym typeface="Cambria"/>
              </a:rPr>
              <a:t>Shodha</a:t>
            </a:r>
            <a:r>
              <a:rPr lang="en-US" sz="1100" b="0" i="0" u="none" strike="noStrike" cap="none" dirty="0">
                <a:solidFill>
                  <a:srgbClr val="000000"/>
                </a:solidFill>
                <a:latin typeface="Cambria"/>
                <a:ea typeface="Cambria"/>
                <a:cs typeface="Cambria"/>
                <a:sym typeface="Cambria"/>
              </a:rPr>
              <a:t> Yatra, the participants would walk     with their friends/colleagues. The objective of this walk is to get to know other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3200"/>
              <a:buFont typeface="Courier New"/>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a:t>
            </a:r>
            <a:r>
              <a:rPr lang="en-US" sz="1200" b="1" i="1" u="none" strike="noStrike" cap="none" dirty="0" err="1">
                <a:solidFill>
                  <a:srgbClr val="00B050"/>
                </a:solidFill>
                <a:latin typeface="Cambria"/>
                <a:ea typeface="Cambria"/>
                <a:cs typeface="Cambria"/>
                <a:sym typeface="Cambria"/>
              </a:rPr>
              <a:t>Chinna</a:t>
            </a:r>
            <a:r>
              <a:rPr lang="en-US" sz="1200" b="1" i="1" u="none" strike="noStrike" cap="none" dirty="0">
                <a:solidFill>
                  <a:srgbClr val="00B050"/>
                </a:solidFill>
                <a:latin typeface="Cambria"/>
                <a:ea typeface="Cambria"/>
                <a:cs typeface="Cambria"/>
                <a:sym typeface="Cambria"/>
              </a:rPr>
              <a:t> </a:t>
            </a:r>
            <a:r>
              <a:rPr lang="en-US" sz="1200" b="1" i="1" u="none" strike="noStrike" cap="none" dirty="0" err="1">
                <a:solidFill>
                  <a:srgbClr val="00B050"/>
                </a:solidFill>
                <a:latin typeface="Cambria"/>
                <a:ea typeface="Cambria"/>
                <a:cs typeface="Cambria"/>
                <a:sym typeface="Cambria"/>
              </a:rPr>
              <a:t>Shodha</a:t>
            </a:r>
            <a:r>
              <a:rPr lang="en-US" sz="1200" b="1" i="1" u="none" strike="noStrike" cap="none" dirty="0">
                <a:solidFill>
                  <a:srgbClr val="00B050"/>
                </a:solidFill>
                <a:latin typeface="Cambria"/>
                <a:ea typeface="Cambria"/>
                <a:cs typeface="Cambria"/>
                <a:sym typeface="Cambria"/>
              </a:rPr>
              <a:t>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5" name="Google Shape;95;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6" name="Google Shape;96;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7" name="Google Shape;97;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p:nvPr/>
        </p:nvSpPr>
        <p:spPr>
          <a:xfrm>
            <a:off x="350519" y="290513"/>
            <a:ext cx="5166300" cy="7080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a:solidFill>
                  <a:srgbClr val="00B050"/>
                </a:solidFill>
                <a:latin typeface="Cambria"/>
                <a:ea typeface="Cambria"/>
                <a:cs typeface="Cambria"/>
                <a:sym typeface="Cambria"/>
              </a:rPr>
              <a:t>Mentor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Brig. (Retd.) P. Ganesham, VSM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Mobile: +91 9866001678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a:latin typeface="Cambria"/>
                <a:ea typeface="Cambria"/>
                <a:cs typeface="Cambria"/>
                <a:sym typeface="Cambria"/>
              </a:rPr>
              <a:t>president@pallesrujana.org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Palle Srujana </a:t>
            </a:r>
            <a:r>
              <a:rPr lang="en-US" sz="1200" b="0" i="0" u="none" strike="noStrike" cap="none">
                <a:solidFill>
                  <a:srgbClr val="000000"/>
                </a:solidFill>
                <a:latin typeface="Cambria"/>
                <a:ea typeface="Cambria"/>
                <a:cs typeface="Cambria"/>
                <a:sym typeface="Cambria"/>
              </a:rPr>
              <a:t>is a voluntary organisation based in Hyderabad. It strives  to   promote  creativity at grassroots level in  Telangana and Andhra Pradesh. Please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for more details.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Our core activities: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and supporting Grassroots Innovation</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documenting and dissemination of traditional      </a:t>
            </a:r>
            <a:endParaRPr sz="1400" b="0" i="0" u="none" strike="noStrike" cap="none">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knowledge and healing methods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Internships to anyone  interested in learning from Informal sector</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Dissemination of grassroots knowledge  through publishing a bi-    monthly magazine in Telugu</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Promoting entrepreneurship with grassroots innovations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Seek problems and find solutions for the unmet needs of masses.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Address: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77, Vayupuri, Road No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Post Sainikpuri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Secunderabad 500094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Telangana, India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Office: 040 - 27111959</a:t>
            </a:r>
            <a:endParaRPr sz="1400" b="0" i="0" u="none" strike="noStrike" cap="none">
              <a:solidFill>
                <a:srgbClr val="000000"/>
              </a:solidFill>
              <a:latin typeface="Arial"/>
              <a:ea typeface="Arial"/>
              <a:cs typeface="Arial"/>
              <a:sym typeface="Arial"/>
            </a:endParaRPr>
          </a:p>
        </p:txBody>
      </p:sp>
      <p:sp>
        <p:nvSpPr>
          <p:cNvPr id="103" name="Google Shape;103;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 name="Google Shape;104;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5" name="Google Shape;105;p6"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106" name="Google Shape;106;p6"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107" name="Google Shape;107;p6" descr="Picture 8"/>
          <p:cNvPicPr preferRelativeResize="0"/>
          <p:nvPr/>
        </p:nvPicPr>
        <p:blipFill rotWithShape="1">
          <a:blip r:embed="rId6">
            <a:alphaModFix/>
          </a:blip>
          <a:srcRect/>
          <a:stretch/>
        </p:blipFill>
        <p:spPr>
          <a:xfrm>
            <a:off x="2286000" y="6483350"/>
            <a:ext cx="990600" cy="298450"/>
          </a:xfrm>
          <a:prstGeom prst="rect">
            <a:avLst/>
          </a:prstGeom>
          <a:noFill/>
          <a:ln>
            <a:noFill/>
          </a:ln>
        </p:spPr>
      </p:pic>
      <p:sp>
        <p:nvSpPr>
          <p:cNvPr id="108" name="Google Shape;108;p6"/>
          <p:cNvSpPr txBox="1"/>
          <p:nvPr/>
        </p:nvSpPr>
        <p:spPr>
          <a:xfrm>
            <a:off x="1728292" y="8164513"/>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p:txBody>
      </p:sp>
      <p:pic>
        <p:nvPicPr>
          <p:cNvPr id="109" name="Google Shape;109;p6"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pic>
        <p:nvPicPr>
          <p:cNvPr id="110" name="Google Shape;110;p6" descr="Picture 11"/>
          <p:cNvPicPr preferRelativeResize="0"/>
          <p:nvPr/>
        </p:nvPicPr>
        <p:blipFill rotWithShape="1">
          <a:blip r:embed="rId7">
            <a:alphaModFix/>
          </a:blip>
          <a:srcRect/>
          <a:stretch/>
        </p:blipFill>
        <p:spPr>
          <a:xfrm>
            <a:off x="2362200" y="7148513"/>
            <a:ext cx="879475" cy="776288"/>
          </a:xfrm>
          <a:prstGeom prst="rect">
            <a:avLst/>
          </a:prstGeom>
          <a:noFill/>
          <a:ln>
            <a:noFill/>
          </a:ln>
        </p:spPr>
      </p:pic>
      <p:pic>
        <p:nvPicPr>
          <p:cNvPr id="111" name="Google Shape;111;p6" descr="Picture 5"/>
          <p:cNvPicPr preferRelativeResize="0"/>
          <p:nvPr/>
        </p:nvPicPr>
        <p:blipFill rotWithShape="1">
          <a:blip r:embed="rId8">
            <a:alphaModFix/>
          </a:blip>
          <a:srcRect l="24165" t="12962" r="29166"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18" name="Google Shape;118;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9" name="Google Shape;119;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20" name="Google Shape;120;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21" name="Google Shape;121;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2" name="Google Shape;122;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3" name="Google Shape;123;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4" name="Google Shape;124;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5" name="Google Shape;125;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6" name="Google Shape;126;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7" name="Google Shape;127;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8" name="Google Shape;128;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9" name="Google Shape;129;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30" name="Google Shape;130;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31" name="Google Shape;131;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2" name="Google Shape;132;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3" name="Google Shape;133;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 name="Google Shape;139;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40" name="Google Shape;140;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41" name="Google Shape;141;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2" name="Google Shape;142;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3" name="Google Shape;143;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4" name="Google Shape;144;p8" descr="Picture 11"/>
          <p:cNvPicPr preferRelativeResize="0"/>
          <p:nvPr/>
        </p:nvPicPr>
        <p:blipFill rotWithShape="1">
          <a:blip r:embed="rId6">
            <a:alphaModFix/>
          </a:blip>
          <a:srcRect/>
          <a:stretch/>
        </p:blipFill>
        <p:spPr>
          <a:xfrm>
            <a:off x="931862" y="1054100"/>
            <a:ext cx="3930651" cy="2171700"/>
          </a:xfrm>
          <a:prstGeom prst="rect">
            <a:avLst/>
          </a:prstGeom>
          <a:noFill/>
          <a:ln>
            <a:noFill/>
          </a:ln>
        </p:spPr>
      </p:pic>
      <p:pic>
        <p:nvPicPr>
          <p:cNvPr id="145" name="Google Shape;145;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6" name="Google Shape;146;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7" name="Google Shape;147;p8" descr="Picture 14"/>
          <p:cNvPicPr preferRelativeResize="0"/>
          <p:nvPr/>
        </p:nvPicPr>
        <p:blipFill rotWithShape="1">
          <a:blip r:embed="rId9">
            <a:alphaModFix/>
          </a:blip>
          <a:srcRect/>
          <a:stretch/>
        </p:blipFill>
        <p:spPr>
          <a:xfrm>
            <a:off x="1012825" y="5716587"/>
            <a:ext cx="3765550" cy="282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3" name="Google Shape;153;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4" name="Google Shape;154;p9"/>
          <p:cNvSpPr txBox="1"/>
          <p:nvPr/>
        </p:nvSpPr>
        <p:spPr>
          <a:xfrm>
            <a:off x="121920" y="196849"/>
            <a:ext cx="5329873" cy="80924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Previous Yatras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First Chinna Shodha Yatra </a:t>
            </a:r>
            <a:r>
              <a:rPr lang="en-US" sz="1200" b="0" i="0" u="none" strike="noStrike" cap="none">
                <a:solidFill>
                  <a:srgbClr val="000000"/>
                </a:solidFill>
                <a:latin typeface="Cambria"/>
                <a:ea typeface="Cambria"/>
                <a:cs typeface="Cambria"/>
                <a:sym typeface="Cambria"/>
              </a:rPr>
              <a:t>was held in April- May 2011 in Duggondi Mandal of Dist Warangal.  23 students (6 girls) from NITW, MRIM and others participated. The feedback indicated that the objectives were fully achieved.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Second Chinna Shodha Yatra </a:t>
            </a:r>
            <a:r>
              <a:rPr lang="en-US" sz="1200" b="0" i="0" u="none" strike="noStrike" cap="none">
                <a:solidFill>
                  <a:srgbClr val="000000"/>
                </a:solidFill>
                <a:latin typeface="Cambria"/>
                <a:ea typeface="Cambria"/>
                <a:cs typeface="Cambria"/>
                <a:sym typeface="Cambria"/>
              </a:rPr>
              <a:t>was organized during 18-20 November 2011 in Kothaguda Mandal of Warangal Dist from the</a:t>
            </a:r>
            <a:r>
              <a:rPr lang="en-US" sz="1200" b="1" i="0" u="none" strike="noStrike" cap="none">
                <a:solidFill>
                  <a:srgbClr val="000000"/>
                </a:solidFill>
                <a:latin typeface="Cambria"/>
                <a:ea typeface="Cambria"/>
                <a:cs typeface="Cambria"/>
                <a:sym typeface="Cambria"/>
              </a:rPr>
              <a:t> </a:t>
            </a:r>
            <a:r>
              <a:rPr lang="en-US" sz="1200" b="0" i="1" u="none" strike="noStrike" cap="none">
                <a:solidFill>
                  <a:srgbClr val="000000"/>
                </a:solidFill>
                <a:latin typeface="Cambria"/>
                <a:ea typeface="Cambria"/>
                <a:cs typeface="Cambria"/>
                <a:sym typeface="Cambria"/>
              </a:rPr>
              <a:t>historic </a:t>
            </a:r>
            <a:r>
              <a:rPr lang="en-US" sz="1200" b="1" i="1" u="none" strike="noStrike" cap="none">
                <a:solidFill>
                  <a:srgbClr val="000000"/>
                </a:solidFill>
                <a:latin typeface="Cambria"/>
                <a:ea typeface="Cambria"/>
                <a:cs typeface="Cambria"/>
                <a:sym typeface="Cambria"/>
              </a:rPr>
              <a:t>Pakhal Cheruvu</a:t>
            </a:r>
            <a:r>
              <a:rPr lang="en-US" sz="1200" b="0" i="0" u="none" strike="noStrike" cap="none">
                <a:solidFill>
                  <a:srgbClr val="000000"/>
                </a:solidFill>
                <a:latin typeface="Cambria"/>
                <a:ea typeface="Cambria"/>
                <a:cs typeface="Cambria"/>
                <a:sym typeface="Cambria"/>
              </a:rPr>
              <a:t> (Reservoir) constructed by the Rulers of KAKATIYA Dynasty, 800 years back for irrigation purposes to Gangaram through tribal belt and reserve Forest. 27 participants (5 girls) from NITW, Vagdevi Inst of Management, Two Professors made the Yatra very meaningful by their participation.</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Third Chinna Shodha Yatra </a:t>
            </a:r>
            <a:r>
              <a:rPr lang="en-US" sz="1200" b="0" i="0" u="none" strike="noStrike" cap="none">
                <a:solidFill>
                  <a:srgbClr val="000000"/>
                </a:solidFill>
                <a:latin typeface="Cambria"/>
                <a:ea typeface="Cambria"/>
                <a:cs typeface="Cambria"/>
                <a:sym typeface="Cambria"/>
              </a:rPr>
              <a:t>was held during 24-26 February 2012 in Mahabubnagar District. The Yatra commenced at Achampet and ended at Bakaram. 28 (including 4 girls) Participants from NITW, MRIM, Vagdevi Inst of Mgmt, Gurunanak Engg College, ITC etc made the Yatra a memorable one. The drought stricken, barren lands of this region provided us a deep insight into the livelihood strategies of the tribal people living in this area.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Fourth Chinna Shodha Yatra </a:t>
            </a:r>
            <a:r>
              <a:rPr lang="en-US" sz="1200" b="0" i="0" u="none" strike="noStrike" cap="none">
                <a:solidFill>
                  <a:srgbClr val="000000"/>
                </a:solidFill>
                <a:latin typeface="Cambria"/>
                <a:ea typeface="Cambria"/>
                <a:cs typeface="Cambria"/>
                <a:sym typeface="Cambria"/>
              </a:rPr>
              <a:t>was conducted in Dist Khammam during 15-17 June 2012 from Chintur to Motugudem. 26 participants including a farmer, inter students, and students from NITW, IIIT, IIT, Kharagpur etc. A distance of 45 km was covered in deep forests and amongst adivasis.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Fifth Chinna Shodha Yatra  </a:t>
            </a:r>
            <a:r>
              <a:rPr lang="en-US" sz="1200" b="0" i="0" u="none" strike="noStrike" cap="none">
                <a:solidFill>
                  <a:srgbClr val="000000"/>
                </a:solidFill>
                <a:latin typeface="Cambria"/>
                <a:ea typeface="Cambria"/>
                <a:cs typeface="Cambria"/>
                <a:sym typeface="Cambria"/>
              </a:rPr>
              <a:t>was organized in Dist Karimnagar from Kataram to Mahadevpur during 02-04 November 2012. 32 participants explored the agri-belt and forests besides enjoying the flooded rivers and rivulets. Bath in the mighty Godavari River was the highlight of the yatra. Walking more than half the route in mud was a great experience.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was</a:t>
            </a:r>
            <a:r>
              <a:rPr lang="en-US" sz="1200" b="0" i="0" u="none" strike="noStrike" cap="none">
                <a:solidFill>
                  <a:srgbClr val="00B05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held in Adilabad district mostly in Tribal belt. During March 1-3, 2013 the yatra journeyed from DhannuraB to Indravalli. Age group ranged from 65- 16 years. 36 participants spent very useful three days interacting extensively with women, children, farmers and elders.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Seventh Chinna Shodha Yatra </a:t>
            </a:r>
            <a:r>
              <a:rPr lang="en-US" sz="1200" b="0" i="0" u="none" strike="noStrike" cap="none">
                <a:solidFill>
                  <a:srgbClr val="000000"/>
                </a:solidFill>
                <a:latin typeface="Cambria"/>
                <a:ea typeface="Cambria"/>
                <a:cs typeface="Cambria"/>
                <a:sym typeface="Cambria"/>
              </a:rPr>
              <a:t>was conducted from Palakonda to Veeraghattam villages of Srikakulam District during 21st – 23rd June, 2013.  26 participants walked through a scenic green hills  for a distance of  about  52 km. Yatries were composed from a wide spectrum making the interactiion rich and varied.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Eighth Chinna Shodha Yatra </a:t>
            </a:r>
            <a:r>
              <a:rPr lang="en-US" sz="1200" b="0" i="0" u="none" strike="noStrike" cap="none">
                <a:solidFill>
                  <a:srgbClr val="000000"/>
                </a:solidFill>
                <a:latin typeface="Cambria"/>
                <a:ea typeface="Cambria"/>
                <a:cs typeface="Cambria"/>
                <a:sym typeface="Cambria"/>
              </a:rPr>
              <a:t>was held from 27-29 September 2013 from SriKalahasti to Kotha kandriga in Chittoor District. 34 participants actively involved in the yatra and walked  51 kms.  Few foreigners also participated in this yatra and shared their experiences as memorable and meaningful.</a:t>
            </a:r>
            <a:endParaRPr sz="1400" b="0" i="0" u="none" strike="noStrike" cap="none">
              <a:solidFill>
                <a:srgbClr val="000000"/>
              </a:solidFill>
              <a:latin typeface="Arial"/>
              <a:ea typeface="Arial"/>
              <a:cs typeface="Arial"/>
              <a:sym typeface="Arial"/>
            </a:endParaRPr>
          </a:p>
        </p:txBody>
      </p:sp>
      <p:pic>
        <p:nvPicPr>
          <p:cNvPr id="155" name="Google Shape;155;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6" name="Google Shape;156;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7" name="Google Shape;157;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6570</Words>
  <Application>Microsoft Office PowerPoint</Application>
  <PresentationFormat>On-screen Show (4:3)</PresentationFormat>
  <Paragraphs>261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Courier New</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president@pallesrujana.org</cp:lastModifiedBy>
  <cp:revision>2</cp:revision>
  <dcterms:modified xsi:type="dcterms:W3CDTF">2022-08-26T08:06:32Z</dcterms:modified>
</cp:coreProperties>
</file>