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9144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ptZY1TUYXKzonMP2/YiN7yV1D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40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40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40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40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40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40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40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40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47" name="Google Shape;4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160" name="Google Shape;16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170" name="Google Shape;17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180" name="Google Shape;18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190" name="Google Shape;1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199" name="Google Shape;19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208" name="Google Shape;20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217" name="Google Shape;21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224" name="Google Shape;22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60" name="Google Shape;6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70" name="Google Shape;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80" name="Google Shape;8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90" name="Google Shape;9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100" name="Google Shape;10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114" name="Google Shape;11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136" name="Google Shape;13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150" name="Google Shape;15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9"/>
          <p:cNvSpPr txBox="1"/>
          <p:nvPr>
            <p:ph type="title"/>
          </p:nvPr>
        </p:nvSpPr>
        <p:spPr>
          <a:xfrm>
            <a:off x="514350" y="2840568"/>
            <a:ext cx="5829300" cy="1960034"/>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19"/>
          <p:cNvSpPr txBox="1"/>
          <p:nvPr>
            <p:ph idx="1" type="body"/>
          </p:nvPr>
        </p:nvSpPr>
        <p:spPr>
          <a:xfrm>
            <a:off x="1028700" y="5181600"/>
            <a:ext cx="4800600" cy="23368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3200"/>
              <a:buFont typeface="Calibri"/>
              <a:buNone/>
              <a:defRPr>
                <a:solidFill>
                  <a:srgbClr val="888888"/>
                </a:solidFill>
              </a:defRPr>
            </a:lvl1pPr>
            <a:lvl2pPr indent="-228600" lvl="1" marL="914400" algn="ctr">
              <a:lnSpc>
                <a:spcPct val="100000"/>
              </a:lnSpc>
              <a:spcBef>
                <a:spcPts val="700"/>
              </a:spcBef>
              <a:spcAft>
                <a:spcPts val="0"/>
              </a:spcAft>
              <a:buClr>
                <a:srgbClr val="888888"/>
              </a:buClr>
              <a:buSzPts val="3200"/>
              <a:buFont typeface="Calibri"/>
              <a:buNone/>
              <a:defRPr>
                <a:solidFill>
                  <a:srgbClr val="888888"/>
                </a:solidFill>
              </a:defRPr>
            </a:lvl2pPr>
            <a:lvl3pPr indent="-228600" lvl="2" marL="1371600" algn="ctr">
              <a:lnSpc>
                <a:spcPct val="100000"/>
              </a:lnSpc>
              <a:spcBef>
                <a:spcPts val="700"/>
              </a:spcBef>
              <a:spcAft>
                <a:spcPts val="0"/>
              </a:spcAft>
              <a:buClr>
                <a:srgbClr val="888888"/>
              </a:buClr>
              <a:buSzPts val="3200"/>
              <a:buFont typeface="Calibri"/>
              <a:buNone/>
              <a:defRPr>
                <a:solidFill>
                  <a:srgbClr val="888888"/>
                </a:solidFill>
              </a:defRPr>
            </a:lvl3pPr>
            <a:lvl4pPr indent="-228600" lvl="3" marL="1828800" algn="ctr">
              <a:lnSpc>
                <a:spcPct val="100000"/>
              </a:lnSpc>
              <a:spcBef>
                <a:spcPts val="700"/>
              </a:spcBef>
              <a:spcAft>
                <a:spcPts val="0"/>
              </a:spcAft>
              <a:buClr>
                <a:srgbClr val="888888"/>
              </a:buClr>
              <a:buSzPts val="3200"/>
              <a:buFont typeface="Calibri"/>
              <a:buNone/>
              <a:defRPr>
                <a:solidFill>
                  <a:srgbClr val="888888"/>
                </a:solidFill>
              </a:defRPr>
            </a:lvl4pPr>
            <a:lvl5pPr indent="-228600" lvl="4" marL="2286000" algn="ctr">
              <a:lnSpc>
                <a:spcPct val="100000"/>
              </a:lnSpc>
              <a:spcBef>
                <a:spcPts val="700"/>
              </a:spcBef>
              <a:spcAft>
                <a:spcPts val="0"/>
              </a:spcAft>
              <a:buClr>
                <a:srgbClr val="888888"/>
              </a:buClr>
              <a:buSzPts val="3200"/>
              <a:buFont typeface="Calibri"/>
              <a:buNone/>
              <a:defRPr>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2" name="Google Shape;12;p19"/>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3" name="Shape 13"/>
        <p:cNvGrpSpPr/>
        <p:nvPr/>
      </p:nvGrpSpPr>
      <p:grpSpPr>
        <a:xfrm>
          <a:off x="0" y="0"/>
          <a:ext cx="0" cy="0"/>
          <a:chOff x="0" y="0"/>
          <a:chExt cx="0" cy="0"/>
        </a:xfrm>
      </p:grpSpPr>
      <p:sp>
        <p:nvSpPr>
          <p:cNvPr id="14" name="Google Shape;14;p20"/>
          <p:cNvSpPr txBox="1"/>
          <p:nvPr>
            <p:ph type="title"/>
          </p:nvPr>
        </p:nvSpPr>
        <p:spPr>
          <a:xfrm>
            <a:off x="342900" y="366713"/>
            <a:ext cx="6172200" cy="1524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0"/>
          <p:cNvSpPr txBox="1"/>
          <p:nvPr>
            <p:ph idx="1" type="body"/>
          </p:nvPr>
        </p:nvSpPr>
        <p:spPr>
          <a:xfrm>
            <a:off x="342900" y="2133600"/>
            <a:ext cx="6172200" cy="6034088"/>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6" name="Google Shape;16;p20"/>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 name="Shape 17"/>
        <p:cNvGrpSpPr/>
        <p:nvPr/>
      </p:nvGrpSpPr>
      <p:grpSpPr>
        <a:xfrm>
          <a:off x="0" y="0"/>
          <a:ext cx="0" cy="0"/>
          <a:chOff x="0" y="0"/>
          <a:chExt cx="0" cy="0"/>
        </a:xfrm>
      </p:grpSpPr>
      <p:sp>
        <p:nvSpPr>
          <p:cNvPr id="18" name="Google Shape;18;p21"/>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sp>
        <p:nvSpPr>
          <p:cNvPr id="20" name="Google Shape;20;p22"/>
          <p:cNvSpPr txBox="1"/>
          <p:nvPr>
            <p:ph type="title"/>
          </p:nvPr>
        </p:nvSpPr>
        <p:spPr>
          <a:xfrm>
            <a:off x="541735" y="5875866"/>
            <a:ext cx="5829301" cy="1816101"/>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Calibri"/>
              <a:buNone/>
              <a:defRPr b="1" sz="4000"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1" name="Google Shape;21;p22"/>
          <p:cNvSpPr txBox="1"/>
          <p:nvPr>
            <p:ph idx="1" type="body"/>
          </p:nvPr>
        </p:nvSpPr>
        <p:spPr>
          <a:xfrm>
            <a:off x="541735" y="3875618"/>
            <a:ext cx="5829301" cy="2000250"/>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Calibri"/>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Calibri"/>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Calibri"/>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Calibri"/>
              <a:buNone/>
              <a:defRPr sz="2000">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2" name="Google Shape;22;p22"/>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23"/>
          <p:cNvSpPr txBox="1"/>
          <p:nvPr>
            <p:ph type="title"/>
          </p:nvPr>
        </p:nvSpPr>
        <p:spPr>
          <a:xfrm>
            <a:off x="342900" y="366713"/>
            <a:ext cx="6172200" cy="1524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5" name="Google Shape;25;p23"/>
          <p:cNvSpPr txBox="1"/>
          <p:nvPr>
            <p:ph idx="1" type="body"/>
          </p:nvPr>
        </p:nvSpPr>
        <p:spPr>
          <a:xfrm>
            <a:off x="257175" y="2844800"/>
            <a:ext cx="2257425" cy="8045451"/>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Char char="•"/>
              <a:defRPr sz="2800"/>
            </a:lvl1pPr>
            <a:lvl2pPr indent="-406400" lvl="1" marL="914400" algn="l">
              <a:lnSpc>
                <a:spcPct val="100000"/>
              </a:lnSpc>
              <a:spcBef>
                <a:spcPts val="600"/>
              </a:spcBef>
              <a:spcAft>
                <a:spcPts val="0"/>
              </a:spcAft>
              <a:buClr>
                <a:srgbClr val="000000"/>
              </a:buClr>
              <a:buSzPts val="2800"/>
              <a:buChar char="–"/>
              <a:defRPr sz="2800"/>
            </a:lvl2pPr>
            <a:lvl3pPr indent="-406400" lvl="2" marL="1371600" algn="l">
              <a:lnSpc>
                <a:spcPct val="100000"/>
              </a:lnSpc>
              <a:spcBef>
                <a:spcPts val="600"/>
              </a:spcBef>
              <a:spcAft>
                <a:spcPts val="0"/>
              </a:spcAft>
              <a:buClr>
                <a:srgbClr val="000000"/>
              </a:buClr>
              <a:buSzPts val="2800"/>
              <a:buChar char="•"/>
              <a:defRPr sz="2800"/>
            </a:lvl3pPr>
            <a:lvl4pPr indent="-406400" lvl="3" marL="1828800" algn="l">
              <a:lnSpc>
                <a:spcPct val="100000"/>
              </a:lnSpc>
              <a:spcBef>
                <a:spcPts val="600"/>
              </a:spcBef>
              <a:spcAft>
                <a:spcPts val="0"/>
              </a:spcAft>
              <a:buClr>
                <a:srgbClr val="000000"/>
              </a:buClr>
              <a:buSzPts val="2800"/>
              <a:buChar char="–"/>
              <a:defRPr sz="2800"/>
            </a:lvl4pPr>
            <a:lvl5pPr indent="-406400" lvl="4" marL="2286000" algn="l">
              <a:lnSpc>
                <a:spcPct val="100000"/>
              </a:lnSpc>
              <a:spcBef>
                <a:spcPts val="600"/>
              </a:spcBef>
              <a:spcAft>
                <a:spcPts val="0"/>
              </a:spcAft>
              <a:buClr>
                <a:srgbClr val="000000"/>
              </a:buClr>
              <a:buSzPts val="2800"/>
              <a:buChar char="»"/>
              <a:defRPr sz="28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6" name="Google Shape;26;p23"/>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7" name="Shape 27"/>
        <p:cNvGrpSpPr/>
        <p:nvPr/>
      </p:nvGrpSpPr>
      <p:grpSpPr>
        <a:xfrm>
          <a:off x="0" y="0"/>
          <a:ext cx="0" cy="0"/>
          <a:chOff x="0" y="0"/>
          <a:chExt cx="0" cy="0"/>
        </a:xfrm>
      </p:grpSpPr>
      <p:sp>
        <p:nvSpPr>
          <p:cNvPr id="28" name="Google Shape;28;p24"/>
          <p:cNvSpPr txBox="1"/>
          <p:nvPr>
            <p:ph type="title"/>
          </p:nvPr>
        </p:nvSpPr>
        <p:spPr>
          <a:xfrm>
            <a:off x="342900" y="366183"/>
            <a:ext cx="6172200" cy="1524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9" name="Google Shape;29;p24"/>
          <p:cNvSpPr txBox="1"/>
          <p:nvPr>
            <p:ph idx="1" type="body"/>
          </p:nvPr>
        </p:nvSpPr>
        <p:spPr>
          <a:xfrm>
            <a:off x="342900" y="2046816"/>
            <a:ext cx="3030142" cy="853017"/>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Calibri"/>
              <a:buNone/>
              <a:defRPr b="1" sz="2400"/>
            </a:lvl1pPr>
            <a:lvl2pPr indent="-228600" lvl="1" marL="914400" algn="l">
              <a:lnSpc>
                <a:spcPct val="100000"/>
              </a:lnSpc>
              <a:spcBef>
                <a:spcPts val="500"/>
              </a:spcBef>
              <a:spcAft>
                <a:spcPts val="0"/>
              </a:spcAft>
              <a:buClr>
                <a:srgbClr val="000000"/>
              </a:buClr>
              <a:buSzPts val="2400"/>
              <a:buFont typeface="Calibri"/>
              <a:buNone/>
              <a:defRPr b="1" sz="2400"/>
            </a:lvl2pPr>
            <a:lvl3pPr indent="-228600" lvl="2" marL="1371600" algn="l">
              <a:lnSpc>
                <a:spcPct val="100000"/>
              </a:lnSpc>
              <a:spcBef>
                <a:spcPts val="500"/>
              </a:spcBef>
              <a:spcAft>
                <a:spcPts val="0"/>
              </a:spcAft>
              <a:buClr>
                <a:srgbClr val="000000"/>
              </a:buClr>
              <a:buSzPts val="2400"/>
              <a:buFont typeface="Calibri"/>
              <a:buNone/>
              <a:defRPr b="1" sz="2400"/>
            </a:lvl3pPr>
            <a:lvl4pPr indent="-228600" lvl="3" marL="1828800" algn="l">
              <a:lnSpc>
                <a:spcPct val="100000"/>
              </a:lnSpc>
              <a:spcBef>
                <a:spcPts val="500"/>
              </a:spcBef>
              <a:spcAft>
                <a:spcPts val="0"/>
              </a:spcAft>
              <a:buClr>
                <a:srgbClr val="000000"/>
              </a:buClr>
              <a:buSzPts val="2400"/>
              <a:buFont typeface="Calibri"/>
              <a:buNone/>
              <a:defRPr b="1" sz="2400"/>
            </a:lvl4pPr>
            <a:lvl5pPr indent="-228600" lvl="4" marL="2286000" algn="l">
              <a:lnSpc>
                <a:spcPct val="100000"/>
              </a:lnSpc>
              <a:spcBef>
                <a:spcPts val="500"/>
              </a:spcBef>
              <a:spcAft>
                <a:spcPts val="0"/>
              </a:spcAft>
              <a:buClr>
                <a:srgbClr val="000000"/>
              </a:buClr>
              <a:buSzPts val="2400"/>
              <a:buFont typeface="Calibri"/>
              <a:buNone/>
              <a:defRPr b="1" sz="2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0" name="Google Shape;30;p24"/>
          <p:cNvSpPr txBox="1"/>
          <p:nvPr>
            <p:ph idx="2" type="body"/>
          </p:nvPr>
        </p:nvSpPr>
        <p:spPr>
          <a:xfrm>
            <a:off x="3483769" y="2046816"/>
            <a:ext cx="3031332" cy="853016"/>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1" name="Google Shape;31;p24"/>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25"/>
          <p:cNvSpPr txBox="1"/>
          <p:nvPr>
            <p:ph type="title"/>
          </p:nvPr>
        </p:nvSpPr>
        <p:spPr>
          <a:xfrm>
            <a:off x="342900" y="366713"/>
            <a:ext cx="6172200" cy="1524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25"/>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5" name="Shape 35"/>
        <p:cNvGrpSpPr/>
        <p:nvPr/>
      </p:nvGrpSpPr>
      <p:grpSpPr>
        <a:xfrm>
          <a:off x="0" y="0"/>
          <a:ext cx="0" cy="0"/>
          <a:chOff x="0" y="0"/>
          <a:chExt cx="0" cy="0"/>
        </a:xfrm>
      </p:grpSpPr>
      <p:sp>
        <p:nvSpPr>
          <p:cNvPr id="36" name="Google Shape;36;p26"/>
          <p:cNvSpPr txBox="1"/>
          <p:nvPr>
            <p:ph type="title"/>
          </p:nvPr>
        </p:nvSpPr>
        <p:spPr>
          <a:xfrm>
            <a:off x="342900" y="364066"/>
            <a:ext cx="2256235" cy="1549401"/>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26"/>
          <p:cNvSpPr txBox="1"/>
          <p:nvPr>
            <p:ph idx="1" type="body"/>
          </p:nvPr>
        </p:nvSpPr>
        <p:spPr>
          <a:xfrm>
            <a:off x="2681286" y="364066"/>
            <a:ext cx="3833814" cy="7804152"/>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8" name="Google Shape;38;p26"/>
          <p:cNvSpPr txBox="1"/>
          <p:nvPr>
            <p:ph idx="2" type="body"/>
          </p:nvPr>
        </p:nvSpPr>
        <p:spPr>
          <a:xfrm>
            <a:off x="342900" y="1913466"/>
            <a:ext cx="2256235" cy="625475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9" name="Google Shape;39;p26"/>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27"/>
          <p:cNvSpPr txBox="1"/>
          <p:nvPr>
            <p:ph type="title"/>
          </p:nvPr>
        </p:nvSpPr>
        <p:spPr>
          <a:xfrm>
            <a:off x="1344216" y="6400800"/>
            <a:ext cx="4114801" cy="755652"/>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2" name="Google Shape;42;p27"/>
          <p:cNvSpPr/>
          <p:nvPr>
            <p:ph idx="2" type="pic"/>
          </p:nvPr>
        </p:nvSpPr>
        <p:spPr>
          <a:xfrm>
            <a:off x="1344216" y="817032"/>
            <a:ext cx="4114801" cy="5486401"/>
          </a:xfrm>
          <a:prstGeom prst="rect">
            <a:avLst/>
          </a:prstGeom>
          <a:noFill/>
          <a:ln>
            <a:noFill/>
          </a:ln>
        </p:spPr>
      </p:sp>
      <p:sp>
        <p:nvSpPr>
          <p:cNvPr id="43" name="Google Shape;43;p27"/>
          <p:cNvSpPr txBox="1"/>
          <p:nvPr>
            <p:ph idx="1" type="body"/>
          </p:nvPr>
        </p:nvSpPr>
        <p:spPr>
          <a:xfrm>
            <a:off x="1344216" y="7156450"/>
            <a:ext cx="4114801" cy="107315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Calibri"/>
              <a:buNone/>
              <a:defRPr sz="1400"/>
            </a:lvl1pPr>
            <a:lvl2pPr indent="-228600" lvl="1" marL="914400" algn="l">
              <a:lnSpc>
                <a:spcPct val="100000"/>
              </a:lnSpc>
              <a:spcBef>
                <a:spcPts val="300"/>
              </a:spcBef>
              <a:spcAft>
                <a:spcPts val="0"/>
              </a:spcAft>
              <a:buClr>
                <a:srgbClr val="000000"/>
              </a:buClr>
              <a:buSzPts val="1400"/>
              <a:buFont typeface="Calibri"/>
              <a:buNone/>
              <a:defRPr sz="1400"/>
            </a:lvl2pPr>
            <a:lvl3pPr indent="-228600" lvl="2" marL="1371600" algn="l">
              <a:lnSpc>
                <a:spcPct val="100000"/>
              </a:lnSpc>
              <a:spcBef>
                <a:spcPts val="300"/>
              </a:spcBef>
              <a:spcAft>
                <a:spcPts val="0"/>
              </a:spcAft>
              <a:buClr>
                <a:srgbClr val="000000"/>
              </a:buClr>
              <a:buSzPts val="1400"/>
              <a:buFont typeface="Calibri"/>
              <a:buNone/>
              <a:defRPr sz="1400"/>
            </a:lvl3pPr>
            <a:lvl4pPr indent="-228600" lvl="3" marL="1828800" algn="l">
              <a:lnSpc>
                <a:spcPct val="100000"/>
              </a:lnSpc>
              <a:spcBef>
                <a:spcPts val="300"/>
              </a:spcBef>
              <a:spcAft>
                <a:spcPts val="0"/>
              </a:spcAft>
              <a:buClr>
                <a:srgbClr val="000000"/>
              </a:buClr>
              <a:buSzPts val="1400"/>
              <a:buFont typeface="Calibri"/>
              <a:buNone/>
              <a:defRPr sz="1400"/>
            </a:lvl4pPr>
            <a:lvl5pPr indent="-228600" lvl="4" marL="2286000" algn="l">
              <a:lnSpc>
                <a:spcPct val="100000"/>
              </a:lnSpc>
              <a:spcBef>
                <a:spcPts val="300"/>
              </a:spcBef>
              <a:spcAft>
                <a:spcPts val="0"/>
              </a:spcAft>
              <a:buClr>
                <a:srgbClr val="000000"/>
              </a:buClr>
              <a:buSzPts val="1400"/>
              <a:buFont typeface="Calibri"/>
              <a:buNone/>
              <a:defRPr sz="1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44" name="Google Shape;44;p27"/>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42900" y="366713"/>
            <a:ext cx="6172200" cy="1524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18"/>
          <p:cNvSpPr txBox="1"/>
          <p:nvPr>
            <p:ph idx="1" type="body"/>
          </p:nvPr>
        </p:nvSpPr>
        <p:spPr>
          <a:xfrm>
            <a:off x="342900" y="2133600"/>
            <a:ext cx="6172200" cy="6034088"/>
          </a:xfrm>
          <a:prstGeom prst="rect">
            <a:avLst/>
          </a:prstGeom>
          <a:noFill/>
          <a:ln>
            <a:noFill/>
          </a:ln>
        </p:spPr>
        <p:txBody>
          <a:bodyPr anchorCtr="0" anchor="t" bIns="45700" lIns="45700" spcFirstLastPara="1" rIns="45700" wrap="square" tIns="45700">
            <a:norm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8" name="Google Shape;8;p18"/>
          <p:cNvSpPr txBox="1"/>
          <p:nvPr>
            <p:ph idx="12" type="sldNum"/>
          </p:nvPr>
        </p:nvSpPr>
        <p:spPr>
          <a:xfrm>
            <a:off x="6256476" y="8594398"/>
            <a:ext cx="258624" cy="248306"/>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nif.org.in/" TargetMode="External"/><Relationship Id="rId4" Type="http://schemas.openxmlformats.org/officeDocument/2006/relationships/hyperlink" Target="http://www.nifindia.org/" TargetMode="External"/><Relationship Id="rId11" Type="http://schemas.openxmlformats.org/officeDocument/2006/relationships/image" Target="../media/image8.png"/><Relationship Id="rId10" Type="http://schemas.openxmlformats.org/officeDocument/2006/relationships/image" Target="../media/image1.jpg"/><Relationship Id="rId12" Type="http://schemas.openxmlformats.org/officeDocument/2006/relationships/image" Target="../media/image5.jpg"/><Relationship Id="rId9" Type="http://schemas.openxmlformats.org/officeDocument/2006/relationships/hyperlink" Target="https://forms.gle/36kHExiMKNMo8Rrn8" TargetMode="External"/><Relationship Id="rId5" Type="http://schemas.openxmlformats.org/officeDocument/2006/relationships/hyperlink" Target="http://www.pallesrujana.org/" TargetMode="External"/><Relationship Id="rId6" Type="http://schemas.openxmlformats.org/officeDocument/2006/relationships/hyperlink" Target="http://www.sristi.org/" TargetMode="External"/><Relationship Id="rId7" Type="http://schemas.openxmlformats.org/officeDocument/2006/relationships/hyperlink" Target="http://www.pallesrujana.org/" TargetMode="External"/><Relationship Id="rId8" Type="http://schemas.openxmlformats.org/officeDocument/2006/relationships/hyperlink" Target="https://goo.gl/maps/ghEUke4n35M96p5x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5.jpg"/><Relationship Id="rId6" Type="http://schemas.openxmlformats.org/officeDocument/2006/relationships/hyperlink" Target="http://www.pallesrujana.org" TargetMode="External"/><Relationship Id="rId7" Type="http://schemas.openxmlformats.org/officeDocument/2006/relationships/hyperlink" Target="mailto:anjireddy.boddu@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nifindia.org/" TargetMode="External"/><Relationship Id="rId4" Type="http://schemas.openxmlformats.org/officeDocument/2006/relationships/hyperlink" Target="http://www.pallesrujana.org/" TargetMode="External"/><Relationship Id="rId5" Type="http://schemas.openxmlformats.org/officeDocument/2006/relationships/image" Target="../media/image1.jpg"/><Relationship Id="rId6" Type="http://schemas.openxmlformats.org/officeDocument/2006/relationships/image" Target="../media/image8.png"/><Relationship Id="rId7"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mailto:president@pallesrujana.org" TargetMode="External"/><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pallesrujana.org/" TargetMode="External"/><Relationship Id="rId4" Type="http://schemas.openxmlformats.org/officeDocument/2006/relationships/image" Target="../media/image1.jpg"/><Relationship Id="rId9"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5.jpg"/><Relationship Id="rId7" Type="http://schemas.openxmlformats.org/officeDocument/2006/relationships/hyperlink" Target="http://www.pallesrujana.org/" TargetMode="External"/><Relationship Id="rId8" Type="http://schemas.openxmlformats.org/officeDocument/2006/relationships/image" Target="../media/image4.jpg"/></Relationships>
</file>

<file path=ppt/slides/_rels/slide7.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15.png"/><Relationship Id="rId13"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8.png"/><Relationship Id="rId9" Type="http://schemas.openxmlformats.org/officeDocument/2006/relationships/image" Target="../media/image20.png"/><Relationship Id="rId15" Type="http://schemas.openxmlformats.org/officeDocument/2006/relationships/image" Target="../media/image24.png"/><Relationship Id="rId14" Type="http://schemas.openxmlformats.org/officeDocument/2006/relationships/image" Target="../media/image10.jpg"/><Relationship Id="rId17" Type="http://schemas.openxmlformats.org/officeDocument/2006/relationships/image" Target="../media/image21.jpg"/><Relationship Id="rId16" Type="http://schemas.openxmlformats.org/officeDocument/2006/relationships/image" Target="../media/image16.jpg"/><Relationship Id="rId5" Type="http://schemas.openxmlformats.org/officeDocument/2006/relationships/image" Target="../media/image5.jpg"/><Relationship Id="rId6" Type="http://schemas.openxmlformats.org/officeDocument/2006/relationships/image" Target="../media/image9.jpg"/><Relationship Id="rId7" Type="http://schemas.openxmlformats.org/officeDocument/2006/relationships/image" Target="../media/image13.jp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8.png"/><Relationship Id="rId9" Type="http://schemas.openxmlformats.org/officeDocument/2006/relationships/image" Target="../media/image23.jpg"/><Relationship Id="rId5" Type="http://schemas.openxmlformats.org/officeDocument/2006/relationships/image" Target="../media/image5.jpg"/><Relationship Id="rId6" Type="http://schemas.openxmlformats.org/officeDocument/2006/relationships/image" Target="../media/image19.png"/><Relationship Id="rId7" Type="http://schemas.openxmlformats.org/officeDocument/2006/relationships/image" Target="../media/image18.jpg"/><Relationship Id="rId8"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0" name="Google Shape;50;p1"/>
          <p:cNvGrpSpPr/>
          <p:nvPr/>
        </p:nvGrpSpPr>
        <p:grpSpPr>
          <a:xfrm>
            <a:off x="6400800" y="0"/>
            <a:ext cx="152400" cy="9144000"/>
            <a:chOff x="0" y="0"/>
            <a:chExt cx="152400" cy="9144000"/>
          </a:xfrm>
        </p:grpSpPr>
        <p:sp>
          <p:nvSpPr>
            <p:cNvPr id="51" name="Google Shape;51;p1"/>
            <p:cNvSpPr/>
            <p:nvPr/>
          </p:nvSpPr>
          <p:spPr>
            <a:xfrm>
              <a:off x="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 name="Google Shape;52;p1"/>
            <p:cNvSpPr txBox="1"/>
            <p:nvPr/>
          </p:nvSpPr>
          <p:spPr>
            <a:xfrm>
              <a:off x="45719" y="4508499"/>
              <a:ext cx="60962" cy="127001"/>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B050"/>
                </a:buClr>
                <a:buSzPts val="1800"/>
                <a:buFont typeface="Cambria"/>
                <a:buNone/>
              </a:pPr>
              <a:r>
                <a:rPr b="1" i="0" lang="en-US" sz="1800" u="none" cap="none" strike="noStrike">
                  <a:solidFill>
                    <a:srgbClr val="00B050"/>
                  </a:solidFill>
                  <a:latin typeface="Cambria"/>
                  <a:ea typeface="Cambria"/>
                  <a:cs typeface="Cambria"/>
                  <a:sym typeface="Cambria"/>
                </a:rPr>
                <a:t>\22-24</a:t>
              </a:r>
              <a:endParaRPr b="0" i="0" sz="1400" u="none" cap="none" strike="noStrike">
                <a:solidFill>
                  <a:srgbClr val="000000"/>
                </a:solidFill>
                <a:latin typeface="Arial"/>
                <a:ea typeface="Arial"/>
                <a:cs typeface="Arial"/>
                <a:sym typeface="Arial"/>
              </a:endParaRPr>
            </a:p>
          </p:txBody>
        </p:sp>
      </p:grpSp>
      <p:sp>
        <p:nvSpPr>
          <p:cNvPr id="53" name="Google Shape;53;p1"/>
          <p:cNvSpPr txBox="1"/>
          <p:nvPr/>
        </p:nvSpPr>
        <p:spPr>
          <a:xfrm>
            <a:off x="242569" y="152400"/>
            <a:ext cx="5226600" cy="90753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B050"/>
              </a:buClr>
              <a:buSzPts val="1600"/>
              <a:buFont typeface="Cambria"/>
              <a:buNone/>
            </a:pPr>
            <a:r>
              <a:rPr b="1" i="0" lang="en-US" sz="1600" u="none" cap="none" strike="noStrike">
                <a:solidFill>
                  <a:srgbClr val="00B050"/>
                </a:solidFill>
                <a:latin typeface="Cambria"/>
                <a:ea typeface="Cambria"/>
                <a:cs typeface="Cambria"/>
                <a:sym typeface="Cambria"/>
              </a:rPr>
              <a:t>4</a:t>
            </a:r>
            <a:r>
              <a:rPr b="1" lang="en-US" sz="1600">
                <a:solidFill>
                  <a:srgbClr val="00B050"/>
                </a:solidFill>
                <a:latin typeface="Cambria"/>
                <a:ea typeface="Cambria"/>
                <a:cs typeface="Cambria"/>
                <a:sym typeface="Cambria"/>
              </a:rPr>
              <a:t>3r</a:t>
            </a:r>
            <a:r>
              <a:rPr b="1" i="0" lang="en-US" sz="1600" u="none" cap="none" strike="noStrike">
                <a:solidFill>
                  <a:srgbClr val="00B050"/>
                </a:solidFill>
                <a:latin typeface="Cambria"/>
                <a:ea typeface="Cambria"/>
                <a:cs typeface="Cambria"/>
                <a:sym typeface="Cambria"/>
              </a:rPr>
              <a:t>d Chinna Shodha Yatra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by Palle Srujana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lang="en-US" sz="1600">
                <a:solidFill>
                  <a:srgbClr val="2627B0"/>
                </a:solidFill>
                <a:latin typeface="Times"/>
                <a:ea typeface="Times"/>
                <a:cs typeface="Times"/>
                <a:sym typeface="Times"/>
              </a:rPr>
              <a:t>R Kothagudem – Bodanelli – Peddamidisileru - Thaliperu project - Charla G</a:t>
            </a:r>
            <a:endParaRPr b="1" sz="1600">
              <a:solidFill>
                <a:srgbClr val="2627B0"/>
              </a:solidFill>
              <a:latin typeface="Times"/>
              <a:ea typeface="Times"/>
              <a:cs typeface="Times"/>
              <a:sym typeface="Times"/>
            </a:endParaRPr>
          </a:p>
          <a:p>
            <a:pPr indent="0" lvl="0" marL="0" marR="0" rtl="0" algn="ctr">
              <a:lnSpc>
                <a:spcPct val="100000"/>
              </a:lnSpc>
              <a:spcBef>
                <a:spcPts val="0"/>
              </a:spcBef>
              <a:spcAft>
                <a:spcPts val="0"/>
              </a:spcAft>
              <a:buClr>
                <a:schemeClr val="dk1"/>
              </a:buClr>
              <a:buSzPts val="1100"/>
              <a:buFont typeface="Arial"/>
              <a:buNone/>
            </a:pPr>
            <a:r>
              <a:rPr b="1" lang="en-US" sz="1600">
                <a:solidFill>
                  <a:srgbClr val="2627B0"/>
                </a:solidFill>
                <a:latin typeface="Times"/>
                <a:ea typeface="Times"/>
                <a:cs typeface="Times"/>
                <a:sym typeface="Times"/>
              </a:rPr>
              <a:t>Dist Kothagudem-Bhadradri, Telangana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CE1C00"/>
              </a:buClr>
              <a:buSzPts val="1600"/>
              <a:buFont typeface="Times"/>
              <a:buNone/>
            </a:pPr>
            <a:r>
              <a:rPr b="1" lang="en-US" sz="1600">
                <a:solidFill>
                  <a:srgbClr val="CE1C00"/>
                </a:solidFill>
                <a:latin typeface="Times"/>
                <a:ea typeface="Times"/>
                <a:cs typeface="Times"/>
                <a:sym typeface="Times"/>
              </a:rPr>
              <a:t>09</a:t>
            </a:r>
            <a:r>
              <a:rPr b="1" i="0" lang="en-US" sz="1600" u="none" cap="none" strike="noStrike">
                <a:solidFill>
                  <a:srgbClr val="CE1C00"/>
                </a:solidFill>
                <a:latin typeface="Times"/>
                <a:ea typeface="Times"/>
                <a:cs typeface="Times"/>
                <a:sym typeface="Times"/>
              </a:rPr>
              <a:t>-1</a:t>
            </a:r>
            <a:r>
              <a:rPr b="1" lang="en-US" sz="1600">
                <a:solidFill>
                  <a:srgbClr val="CE1C00"/>
                </a:solidFill>
                <a:latin typeface="Times"/>
                <a:ea typeface="Times"/>
                <a:cs typeface="Times"/>
                <a:sym typeface="Times"/>
              </a:rPr>
              <a:t>1</a:t>
            </a:r>
            <a:r>
              <a:rPr b="1" i="0" lang="en-US" sz="1600" u="none" cap="none" strike="noStrike">
                <a:solidFill>
                  <a:srgbClr val="CE1C00"/>
                </a:solidFill>
                <a:latin typeface="Times"/>
                <a:ea typeface="Times"/>
                <a:cs typeface="Times"/>
                <a:sym typeface="Times"/>
              </a:rPr>
              <a:t> </a:t>
            </a:r>
            <a:r>
              <a:rPr b="1" lang="en-US" sz="1600">
                <a:solidFill>
                  <a:srgbClr val="CE1C00"/>
                </a:solidFill>
                <a:latin typeface="Times"/>
                <a:ea typeface="Times"/>
                <a:cs typeface="Times"/>
                <a:sym typeface="Times"/>
              </a:rPr>
              <a:t>December</a:t>
            </a:r>
            <a:r>
              <a:rPr b="1" i="0" lang="en-US" sz="1600" u="none" cap="none" strike="noStrike">
                <a:solidFill>
                  <a:srgbClr val="CE1C00"/>
                </a:solidFill>
                <a:latin typeface="Times"/>
                <a:ea typeface="Times"/>
                <a:cs typeface="Times"/>
                <a:sym typeface="Times"/>
              </a:rPr>
              <a:t>, 2022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Background</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0" i="0" lang="en-US" sz="1200" u="none" cap="none" strike="noStrike">
                <a:solidFill>
                  <a:srgbClr val="00B050"/>
                </a:solidFill>
                <a:latin typeface="Cambria"/>
                <a:ea typeface="Cambria"/>
                <a:cs typeface="Cambria"/>
                <a:sym typeface="Cambria"/>
              </a:rPr>
              <a:t>	Shodha Yatra</a:t>
            </a:r>
            <a:r>
              <a:rPr b="0" i="0" lang="en-US" sz="1200" u="none" cap="none" strike="noStrike">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Shodha Yatra.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The inspiration for Chinna Shodha Yatra came from National Innovation Foundation (</a:t>
            </a:r>
            <a:r>
              <a:rPr b="0" i="0" lang="en-US" sz="1200" u="sng" cap="none" strike="noStrike">
                <a:solidFill>
                  <a:srgbClr val="0000FF"/>
                </a:solidFill>
                <a:latin typeface="Cambria"/>
                <a:ea typeface="Cambria"/>
                <a:cs typeface="Cambria"/>
                <a:sym typeface="Cambria"/>
                <a:hlinkClick r:id="rId3">
                  <a:extLst>
                    <a:ext uri="{A12FA001-AC4F-418D-AE19-62706E023703}">
                      <ahyp:hlinkClr val="tx"/>
                    </a:ext>
                  </a:extLst>
                </a:hlinkClick>
              </a:rPr>
              <a:t>NIF</a:t>
            </a:r>
            <a:r>
              <a:rPr b="0" i="0" lang="en-US" sz="1200" u="none" cap="none" strike="noStrike">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b="0" i="0" lang="en-US" sz="1200" u="sng" cap="none" strike="noStrike">
                <a:solidFill>
                  <a:srgbClr val="0000FF"/>
                </a:solidFill>
                <a:latin typeface="Cambria"/>
                <a:ea typeface="Cambria"/>
                <a:cs typeface="Cambria"/>
                <a:sym typeface="Cambria"/>
                <a:hlinkClick r:id="rId4">
                  <a:extLst>
                    <a:ext uri="{A12FA001-AC4F-418D-AE19-62706E023703}">
                      <ahyp:hlinkClr val="tx"/>
                    </a:ext>
                  </a:extLst>
                </a:hlinkClick>
              </a:rPr>
              <a:t>http://www.nifindia.org</a:t>
            </a:r>
            <a:r>
              <a:rPr b="0" i="0" lang="en-US" sz="1200" u="none" cap="none" strike="noStrike">
                <a:solidFill>
                  <a:srgbClr val="000000"/>
                </a:solidFill>
                <a:latin typeface="Cambria"/>
                <a:ea typeface="Cambria"/>
                <a:cs typeface="Cambria"/>
                <a:sym typeface="Cambria"/>
              </a:rPr>
              <a:t>, </a:t>
            </a:r>
            <a:r>
              <a:rPr b="0" i="0" lang="en-US" sz="1200" u="sng" cap="none" strike="noStrike">
                <a:solidFill>
                  <a:srgbClr val="0000FF"/>
                </a:solidFill>
                <a:latin typeface="Cambria"/>
                <a:ea typeface="Cambria"/>
                <a:cs typeface="Cambria"/>
                <a:sym typeface="Cambria"/>
                <a:hlinkClick r:id="rId5">
                  <a:extLst>
                    <a:ext uri="{A12FA001-AC4F-418D-AE19-62706E023703}">
                      <ahyp:hlinkClr val="tx"/>
                    </a:ext>
                  </a:extLst>
                </a:hlinkClick>
              </a:rPr>
              <a:t>www.pallesrujana.org</a:t>
            </a:r>
            <a:r>
              <a:rPr b="0" i="0" lang="en-US" sz="1200" u="none" cap="none" strike="noStrike">
                <a:solidFill>
                  <a:srgbClr val="000000"/>
                </a:solidFill>
                <a:latin typeface="Cambria"/>
                <a:ea typeface="Cambria"/>
                <a:cs typeface="Cambria"/>
                <a:sym typeface="Cambria"/>
              </a:rPr>
              <a:t> and/or </a:t>
            </a:r>
            <a:r>
              <a:rPr b="0" i="0" lang="en-US" sz="1200" u="sng" cap="none" strike="noStrike">
                <a:solidFill>
                  <a:srgbClr val="0000FF"/>
                </a:solidFill>
                <a:latin typeface="Cambria"/>
                <a:ea typeface="Cambria"/>
                <a:cs typeface="Cambria"/>
                <a:sym typeface="Cambria"/>
                <a:hlinkClick r:id="rId6">
                  <a:extLst>
                    <a:ext uri="{A12FA001-AC4F-418D-AE19-62706E023703}">
                      <ahyp:hlinkClr val="tx"/>
                    </a:ext>
                  </a:extLst>
                </a:hlinkClick>
              </a:rPr>
              <a:t>http://www.sristi.org</a:t>
            </a:r>
            <a:r>
              <a:rPr b="0" i="0" lang="en-US" sz="1200" u="none" cap="none" strike="noStrike">
                <a:solidFill>
                  <a:srgbClr val="000000"/>
                </a:solidFill>
                <a:latin typeface="Cambria"/>
                <a:ea typeface="Cambria"/>
                <a:cs typeface="Cambria"/>
                <a:sym typeface="Cambria"/>
              </a:rPr>
              <a:t> for more details on Shodha Yatra.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Palle Srujana, a non-profit, non-government  and voluntary organization focused mainly on Rural Knowledge and Creativity, is the overall coordinator for the Chinna Shodha Yatras in Telangana and Andhra Pradesh. Please visit </a:t>
            </a:r>
            <a:r>
              <a:rPr b="0" i="0" lang="en-US" sz="1200" u="sng" cap="none" strike="noStrike">
                <a:solidFill>
                  <a:srgbClr val="0000FF"/>
                </a:solidFill>
                <a:latin typeface="Cambria"/>
                <a:ea typeface="Cambria"/>
                <a:cs typeface="Cambria"/>
                <a:sym typeface="Cambria"/>
                <a:hlinkClick r:id="rId7">
                  <a:extLst>
                    <a:ext uri="{A12FA001-AC4F-418D-AE19-62706E023703}">
                      <ahyp:hlinkClr val="tx"/>
                    </a:ext>
                  </a:extLst>
                </a:hlinkClick>
              </a:rPr>
              <a:t>http://www.pallesrujana.org</a:t>
            </a:r>
            <a:r>
              <a:rPr b="0" i="0" lang="en-US" sz="1200" u="none" cap="none" strike="noStrike">
                <a:solidFill>
                  <a:srgbClr val="000000"/>
                </a:solidFill>
                <a:latin typeface="Cambria"/>
                <a:ea typeface="Cambria"/>
                <a:cs typeface="Cambria"/>
                <a:sym typeface="Cambria"/>
              </a:rPr>
              <a:t> for more details about the activities of Palle Srujana.</a:t>
            </a:r>
            <a:endParaRPr b="0" i="0" sz="3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B050"/>
              </a:buClr>
              <a:buSzPts val="1400"/>
              <a:buFont typeface="Cambria"/>
              <a:buNone/>
            </a:pPr>
            <a:r>
              <a:rPr b="1" i="1" lang="en-US" sz="1400" u="none" cap="none" strike="noStrike">
                <a:solidFill>
                  <a:srgbClr val="00B050"/>
                </a:solidFill>
                <a:latin typeface="Cambria"/>
                <a:ea typeface="Cambria"/>
                <a:cs typeface="Cambria"/>
                <a:sym typeface="Cambria"/>
              </a:rPr>
              <a:t>4</a:t>
            </a:r>
            <a:r>
              <a:rPr b="1" i="1" lang="en-US">
                <a:solidFill>
                  <a:srgbClr val="00B050"/>
                </a:solidFill>
                <a:latin typeface="Cambria"/>
                <a:ea typeface="Cambria"/>
                <a:cs typeface="Cambria"/>
                <a:sym typeface="Cambria"/>
              </a:rPr>
              <a:t>3r</a:t>
            </a:r>
            <a:r>
              <a:rPr b="1" i="1" lang="en-US" sz="1400" u="none" cap="none" strike="noStrike">
                <a:solidFill>
                  <a:srgbClr val="00B050"/>
                </a:solidFill>
                <a:latin typeface="Cambria"/>
                <a:ea typeface="Cambria"/>
                <a:cs typeface="Cambria"/>
                <a:sym typeface="Cambria"/>
              </a:rPr>
              <a:t>d Chinna Shodha Yatra</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Forty </a:t>
            </a:r>
            <a:r>
              <a:rPr b="1" lang="en-US" sz="1200">
                <a:latin typeface="Calibri"/>
                <a:ea typeface="Calibri"/>
                <a:cs typeface="Calibri"/>
                <a:sym typeface="Calibri"/>
              </a:rPr>
              <a:t>Third</a:t>
            </a:r>
            <a:r>
              <a:rPr b="1" i="0" lang="en-US" sz="1200" u="none" cap="none" strike="noStrike">
                <a:solidFill>
                  <a:srgbClr val="000000"/>
                </a:solidFill>
                <a:latin typeface="Calibri"/>
                <a:ea typeface="Calibri"/>
                <a:cs typeface="Calibri"/>
                <a:sym typeface="Calibri"/>
              </a:rPr>
              <a:t> Chinna Shodha Yatra (4</a:t>
            </a:r>
            <a:r>
              <a:rPr b="1" lang="en-US" sz="1200">
                <a:latin typeface="Calibri"/>
                <a:ea typeface="Calibri"/>
                <a:cs typeface="Calibri"/>
                <a:sym typeface="Calibri"/>
              </a:rPr>
              <a:t>3rd</a:t>
            </a:r>
            <a:r>
              <a:rPr b="1" i="0" lang="en-US" sz="1200" u="none" cap="none" strike="noStrike">
                <a:solidFill>
                  <a:srgbClr val="000000"/>
                </a:solidFill>
                <a:latin typeface="Calibri"/>
                <a:ea typeface="Calibri"/>
                <a:cs typeface="Calibri"/>
                <a:sym typeface="Calibri"/>
              </a:rPr>
              <a:t> CSY)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Date:</a:t>
            </a:r>
            <a:r>
              <a:rPr b="0" i="0" lang="en-US" sz="1200" u="none" cap="none" strike="noStrike">
                <a:solidFill>
                  <a:srgbClr val="000000"/>
                </a:solidFill>
                <a:latin typeface="Calibri"/>
                <a:ea typeface="Calibri"/>
                <a:cs typeface="Calibri"/>
                <a:sym typeface="Calibri"/>
              </a:rPr>
              <a:t>  </a:t>
            </a:r>
            <a:r>
              <a:rPr lang="en-US" sz="1200">
                <a:latin typeface="Calibri"/>
                <a:ea typeface="Calibri"/>
                <a:cs typeface="Calibri"/>
                <a:sym typeface="Calibri"/>
              </a:rPr>
              <a:t>09</a:t>
            </a:r>
            <a:r>
              <a:rPr b="0" i="0" lang="en-US" sz="1200" u="none" cap="none" strike="noStrike">
                <a:solidFill>
                  <a:srgbClr val="000000"/>
                </a:solidFill>
                <a:latin typeface="Calibri"/>
                <a:ea typeface="Calibri"/>
                <a:cs typeface="Calibri"/>
                <a:sym typeface="Calibri"/>
              </a:rPr>
              <a:t>-</a:t>
            </a:r>
            <a:r>
              <a:rPr lang="en-US" sz="1200">
                <a:latin typeface="Calibri"/>
                <a:ea typeface="Calibri"/>
                <a:cs typeface="Calibri"/>
                <a:sym typeface="Calibri"/>
              </a:rPr>
              <a:t>11</a:t>
            </a:r>
            <a:r>
              <a:rPr b="0" i="0" lang="en-US" sz="1200" u="none" cap="none" strike="noStrike">
                <a:solidFill>
                  <a:srgbClr val="000000"/>
                </a:solidFill>
                <a:latin typeface="Calibri"/>
                <a:ea typeface="Calibri"/>
                <a:cs typeface="Calibri"/>
                <a:sym typeface="Calibri"/>
              </a:rPr>
              <a:t> </a:t>
            </a:r>
            <a:r>
              <a:rPr lang="en-US" sz="1200">
                <a:latin typeface="Calibri"/>
                <a:ea typeface="Calibri"/>
                <a:cs typeface="Calibri"/>
                <a:sym typeface="Calibri"/>
              </a:rPr>
              <a:t>December</a:t>
            </a:r>
            <a:r>
              <a:rPr b="0" i="0" lang="en-US" sz="1200" u="none" cap="none" strike="noStrike">
                <a:solidFill>
                  <a:srgbClr val="000000"/>
                </a:solidFill>
                <a:latin typeface="Calibri"/>
                <a:ea typeface="Calibri"/>
                <a:cs typeface="Calibri"/>
                <a:sym typeface="Calibri"/>
              </a:rPr>
              <a:t>, 2022</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Location</a:t>
            </a:r>
            <a:r>
              <a:rPr b="0" i="0" lang="en-US" sz="1200" u="none" cap="none" strike="noStrike">
                <a:solidFill>
                  <a:srgbClr val="000000"/>
                </a:solidFill>
                <a:latin typeface="Calibri"/>
                <a:ea typeface="Calibri"/>
                <a:cs typeface="Calibri"/>
                <a:sym typeface="Calibri"/>
              </a:rPr>
              <a:t>: </a:t>
            </a:r>
            <a:r>
              <a:rPr lang="en-US" sz="1200">
                <a:latin typeface="Calibri"/>
                <a:ea typeface="Calibri"/>
                <a:cs typeface="Calibri"/>
                <a:sym typeface="Calibri"/>
              </a:rPr>
              <a:t>R Kothagudem - Bodanelli - Peddamidisileru - Taliperu Project - Charla G</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Meeting Point: </a:t>
            </a:r>
            <a:r>
              <a:rPr lang="en-US" sz="1200">
                <a:solidFill>
                  <a:schemeClr val="dk1"/>
                </a:solidFill>
                <a:latin typeface="Calibri"/>
                <a:ea typeface="Calibri"/>
                <a:cs typeface="Calibri"/>
                <a:sym typeface="Calibri"/>
              </a:rPr>
              <a:t>R Kothagudem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Starts:</a:t>
            </a:r>
            <a:r>
              <a:rPr b="0" i="0" lang="en-US" sz="1200" u="none" cap="none" strike="noStrike">
                <a:solidFill>
                  <a:srgbClr val="000000"/>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Yatra commences at 8 AM on Friday, </a:t>
            </a:r>
            <a:r>
              <a:rPr lang="en-US" sz="1200">
                <a:solidFill>
                  <a:schemeClr val="dk1"/>
                </a:solidFill>
                <a:latin typeface="Calibri"/>
                <a:ea typeface="Calibri"/>
                <a:cs typeface="Calibri"/>
                <a:sym typeface="Calibri"/>
              </a:rPr>
              <a:t>09</a:t>
            </a:r>
            <a:r>
              <a:rPr b="0" baseline="30000" i="0" lang="en-US" sz="1200" u="none" cap="none" strike="noStrike">
                <a:solidFill>
                  <a:schemeClr val="dk1"/>
                </a:solidFill>
                <a:latin typeface="Calibri"/>
                <a:ea typeface="Calibri"/>
                <a:cs typeface="Calibri"/>
                <a:sym typeface="Calibri"/>
              </a:rPr>
              <a:t>th</a:t>
            </a:r>
            <a:r>
              <a:rPr b="0" i="0" lang="en-US" sz="1200" u="none" cap="none" strike="noStrike">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December</a:t>
            </a:r>
            <a:r>
              <a:rPr b="0" i="0" lang="en-US" sz="1200" u="none" cap="none" strike="noStrike">
                <a:solidFill>
                  <a:schemeClr val="dk1"/>
                </a:solidFill>
                <a:latin typeface="Calibri"/>
                <a:ea typeface="Calibri"/>
                <a:cs typeface="Calibri"/>
                <a:sym typeface="Calibri"/>
              </a:rPr>
              <a:t>, 2022 from </a:t>
            </a:r>
            <a:r>
              <a:rPr lang="en-US" sz="1200">
                <a:solidFill>
                  <a:schemeClr val="dk1"/>
                </a:solidFill>
                <a:latin typeface="Calibri"/>
                <a:ea typeface="Calibri"/>
                <a:cs typeface="Calibri"/>
                <a:sym typeface="Calibri"/>
              </a:rPr>
              <a:t>R Kothagudem</a:t>
            </a:r>
            <a:r>
              <a:rPr b="0" i="0" lang="en-US"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Ends:</a:t>
            </a:r>
            <a:r>
              <a:rPr b="0" i="0" lang="en-US" sz="1200" u="none" cap="none" strike="noStrike">
                <a:solidFill>
                  <a:srgbClr val="000000"/>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At </a:t>
            </a:r>
            <a:r>
              <a:rPr lang="en-US" sz="1200">
                <a:solidFill>
                  <a:schemeClr val="dk1"/>
                </a:solidFill>
                <a:latin typeface="Calibri"/>
                <a:ea typeface="Calibri"/>
                <a:cs typeface="Calibri"/>
                <a:sym typeface="Calibri"/>
              </a:rPr>
              <a:t>Charla G </a:t>
            </a:r>
            <a:r>
              <a:rPr b="0" i="0" lang="en-US" sz="1200" u="none" cap="none" strike="noStrike">
                <a:solidFill>
                  <a:schemeClr val="dk1"/>
                </a:solidFill>
                <a:latin typeface="Calibri"/>
                <a:ea typeface="Calibri"/>
                <a:cs typeface="Calibri"/>
                <a:sym typeface="Calibri"/>
              </a:rPr>
              <a:t>@5 PM on Sunday, 1</a:t>
            </a:r>
            <a:r>
              <a:rPr lang="en-US" sz="1200">
                <a:solidFill>
                  <a:schemeClr val="dk1"/>
                </a:solidFill>
                <a:latin typeface="Calibri"/>
                <a:ea typeface="Calibri"/>
                <a:cs typeface="Calibri"/>
                <a:sym typeface="Calibri"/>
              </a:rPr>
              <a:t>1</a:t>
            </a:r>
            <a:r>
              <a:rPr b="0" baseline="30000" i="0" lang="en-US" sz="1200" u="none" cap="none" strike="noStrike">
                <a:solidFill>
                  <a:schemeClr val="dk1"/>
                </a:solidFill>
                <a:latin typeface="Calibri"/>
                <a:ea typeface="Calibri"/>
                <a:cs typeface="Calibri"/>
                <a:sym typeface="Calibri"/>
              </a:rPr>
              <a:t>th</a:t>
            </a:r>
            <a:r>
              <a:rPr b="0" i="0" lang="en-US" sz="1200" u="none" cap="none" strike="noStrike">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December</a:t>
            </a:r>
            <a:r>
              <a:rPr b="0" i="0" lang="en-US" sz="1200" u="none" cap="none" strike="noStrike">
                <a:solidFill>
                  <a:schemeClr val="dk1"/>
                </a:solidFill>
                <a:latin typeface="Calibri"/>
                <a:ea typeface="Calibri"/>
                <a:cs typeface="Calibri"/>
                <a:sym typeface="Calibri"/>
              </a:rPr>
              <a:t>, 2022.</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Total Distance:</a:t>
            </a:r>
            <a:r>
              <a:rPr b="0" i="0" lang="en-US" sz="1200" u="none" cap="none" strike="noStrike">
                <a:solidFill>
                  <a:srgbClr val="000000"/>
                </a:solidFill>
                <a:latin typeface="Calibri"/>
                <a:ea typeface="Calibri"/>
                <a:cs typeface="Calibri"/>
                <a:sym typeface="Calibri"/>
              </a:rPr>
              <a:t> Approximately 5</a:t>
            </a:r>
            <a:r>
              <a:rPr lang="en-US" sz="1200">
                <a:latin typeface="Calibri"/>
                <a:ea typeface="Calibri"/>
                <a:cs typeface="Calibri"/>
                <a:sym typeface="Calibri"/>
              </a:rPr>
              <a:t>2</a:t>
            </a:r>
            <a:r>
              <a:rPr b="0" i="0" lang="en-US" sz="1200" u="none" cap="none" strike="noStrike">
                <a:solidFill>
                  <a:srgbClr val="000000"/>
                </a:solidFill>
                <a:latin typeface="Calibri"/>
                <a:ea typeface="Calibri"/>
                <a:cs typeface="Calibri"/>
                <a:sym typeface="Calibri"/>
              </a:rPr>
              <a:t> kms.</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1200"/>
              <a:buFont typeface="Calibri"/>
              <a:buNone/>
            </a:pPr>
            <a:r>
              <a:rPr b="1" i="0" lang="en-US" sz="1200" u="none" cap="none" strike="noStrike">
                <a:solidFill>
                  <a:srgbClr val="FF0000"/>
                </a:solidFill>
                <a:latin typeface="Calibri"/>
                <a:ea typeface="Calibri"/>
                <a:cs typeface="Calibri"/>
                <a:sym typeface="Calibri"/>
              </a:rPr>
              <a:t>Route map:</a:t>
            </a:r>
            <a:r>
              <a:rPr b="0" i="0" lang="en-US" sz="1200" u="none" cap="none" strike="noStrike">
                <a:solidFill>
                  <a:srgbClr val="FF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b="0" i="0" lang="en-US" sz="1200" u="sng" cap="none" strike="noStrike">
                <a:solidFill>
                  <a:schemeClr val="hlink"/>
                </a:solidFill>
                <a:latin typeface="Calibri"/>
                <a:ea typeface="Calibri"/>
                <a:cs typeface="Calibri"/>
                <a:sym typeface="Calibri"/>
                <a:hlinkClick r:id="rId8"/>
              </a:rPr>
              <a:t>https://goo.gl/maps/ghEUke4n35M96p5x9</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Registration:</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Please fill the form at the following link: </a:t>
            </a:r>
            <a:endParaRPr b="0" i="0" sz="3200" u="none" cap="none" strike="noStrike">
              <a:solidFill>
                <a:srgbClr val="000000"/>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lang="en-US" sz="1200" u="sng">
                <a:solidFill>
                  <a:schemeClr val="hlink"/>
                </a:solidFill>
                <a:latin typeface="Calibri"/>
                <a:ea typeface="Calibri"/>
                <a:cs typeface="Calibri"/>
                <a:sym typeface="Calibri"/>
                <a:hlinkClick r:id="rId9"/>
              </a:rPr>
              <a:t>https://forms.gle/36kHExiMKNMo8Rrn8</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Please note that the registration does not automatically entitle participation in this Shodha Yatra. You shall be intimated if and when confirmed. </a:t>
            </a:r>
            <a:endParaRPr b="0" i="0"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Cambria"/>
              <a:buNone/>
            </a:pPr>
            <a:r>
              <a:t/>
            </a:r>
            <a:endParaRPr sz="1200">
              <a:latin typeface="Cambria"/>
              <a:ea typeface="Cambria"/>
              <a:cs typeface="Cambria"/>
              <a:sym typeface="Cambria"/>
            </a:endParaRPr>
          </a:p>
          <a:p>
            <a:pPr indent="0" lvl="0" marL="0" marR="0" rtl="0" algn="ctr">
              <a:lnSpc>
                <a:spcPct val="100000"/>
              </a:lnSpc>
              <a:spcBef>
                <a:spcPts val="0"/>
              </a:spcBef>
              <a:spcAft>
                <a:spcPts val="0"/>
              </a:spcAft>
              <a:buClr>
                <a:srgbClr val="FF0000"/>
              </a:buClr>
              <a:buSzPts val="1200"/>
              <a:buFont typeface="Cambria"/>
              <a:buNone/>
            </a:pPr>
            <a:r>
              <a:rPr b="1" i="0" lang="en-US" sz="1200" u="none" cap="none" strike="noStrike">
                <a:solidFill>
                  <a:srgbClr val="FF0000"/>
                </a:solidFill>
                <a:latin typeface="Cambria"/>
                <a:ea typeface="Cambria"/>
                <a:cs typeface="Cambria"/>
                <a:sym typeface="Cambria"/>
              </a:rPr>
              <a:t>Last date for Registration: Noon, </a:t>
            </a:r>
            <a:r>
              <a:rPr b="1" lang="en-US" sz="1200">
                <a:solidFill>
                  <a:srgbClr val="FF0000"/>
                </a:solidFill>
                <a:latin typeface="Cambria"/>
                <a:ea typeface="Cambria"/>
                <a:cs typeface="Cambria"/>
                <a:sym typeface="Cambria"/>
              </a:rPr>
              <a:t>08</a:t>
            </a:r>
            <a:r>
              <a:rPr b="1" i="0" lang="en-US" sz="1200" u="none" cap="none" strike="noStrike">
                <a:solidFill>
                  <a:srgbClr val="FF0000"/>
                </a:solidFill>
                <a:latin typeface="Cambria"/>
                <a:ea typeface="Cambria"/>
                <a:cs typeface="Cambria"/>
                <a:sym typeface="Cambria"/>
              </a:rPr>
              <a:t> </a:t>
            </a:r>
            <a:r>
              <a:rPr b="1" lang="en-US" sz="1200">
                <a:solidFill>
                  <a:srgbClr val="FF0000"/>
                </a:solidFill>
                <a:latin typeface="Cambria"/>
                <a:ea typeface="Cambria"/>
                <a:cs typeface="Cambria"/>
                <a:sym typeface="Cambria"/>
              </a:rPr>
              <a:t>December</a:t>
            </a:r>
            <a:r>
              <a:rPr b="1" i="0" lang="en-US" sz="1200" u="none" cap="none" strike="noStrike">
                <a:solidFill>
                  <a:srgbClr val="FF0000"/>
                </a:solidFill>
                <a:latin typeface="Cambria"/>
                <a:ea typeface="Cambria"/>
                <a:cs typeface="Cambria"/>
                <a:sym typeface="Cambria"/>
              </a:rPr>
              <a:t> 2022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p:txBody>
      </p:sp>
      <p:pic>
        <p:nvPicPr>
          <p:cNvPr descr="Picture 4" id="54" name="Google Shape;54;p1"/>
          <p:cNvPicPr preferRelativeResize="0"/>
          <p:nvPr/>
        </p:nvPicPr>
        <p:blipFill rotWithShape="1">
          <a:blip r:embed="rId10">
            <a:alphaModFix/>
          </a:blip>
          <a:srcRect b="0" l="0" r="0" t="0"/>
          <a:stretch/>
        </p:blipFill>
        <p:spPr>
          <a:xfrm>
            <a:off x="5665787" y="7620000"/>
            <a:ext cx="631826" cy="533400"/>
          </a:xfrm>
          <a:prstGeom prst="rect">
            <a:avLst/>
          </a:prstGeom>
          <a:noFill/>
          <a:ln>
            <a:noFill/>
          </a:ln>
        </p:spPr>
      </p:pic>
      <p:pic>
        <p:nvPicPr>
          <p:cNvPr descr="Picture 2" id="55" name="Google Shape;55;p1"/>
          <p:cNvPicPr preferRelativeResize="0"/>
          <p:nvPr/>
        </p:nvPicPr>
        <p:blipFill rotWithShape="1">
          <a:blip r:embed="rId11">
            <a:alphaModFix/>
          </a:blip>
          <a:srcRect b="69792" l="76563" r="10938" t="17708"/>
          <a:stretch/>
        </p:blipFill>
        <p:spPr>
          <a:xfrm>
            <a:off x="5665787" y="8305800"/>
            <a:ext cx="631826" cy="473075"/>
          </a:xfrm>
          <a:prstGeom prst="rect">
            <a:avLst/>
          </a:prstGeom>
          <a:noFill/>
          <a:ln>
            <a:noFill/>
          </a:ln>
        </p:spPr>
      </p:pic>
      <p:pic>
        <p:nvPicPr>
          <p:cNvPr descr="Picture 8" id="56" name="Google Shape;56;p1"/>
          <p:cNvPicPr preferRelativeResize="0"/>
          <p:nvPr/>
        </p:nvPicPr>
        <p:blipFill rotWithShape="1">
          <a:blip r:embed="rId12">
            <a:alphaModFix/>
          </a:blip>
          <a:srcRect b="0" l="0" r="0" t="0"/>
          <a:stretch/>
        </p:blipFill>
        <p:spPr>
          <a:xfrm>
            <a:off x="5497512" y="685800"/>
            <a:ext cx="1263651" cy="381000"/>
          </a:xfrm>
          <a:prstGeom prst="rect">
            <a:avLst/>
          </a:prstGeom>
          <a:noFill/>
          <a:ln>
            <a:noFill/>
          </a:ln>
        </p:spPr>
      </p:pic>
      <p:sp>
        <p:nvSpPr>
          <p:cNvPr id="57" name="Google Shape;57;p1"/>
          <p:cNvSpPr/>
          <p:nvPr/>
        </p:nvSpPr>
        <p:spPr>
          <a:xfrm>
            <a:off x="0" y="0"/>
            <a:ext cx="184150" cy="3683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 id="163" name="Google Shape;163;p10"/>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164" name="Google Shape;164;p10"/>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sp>
        <p:nvSpPr>
          <p:cNvPr id="165" name="Google Shape;165;p10"/>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8" id="166" name="Google Shape;166;p10"/>
          <p:cNvPicPr preferRelativeResize="0"/>
          <p:nvPr/>
        </p:nvPicPr>
        <p:blipFill rotWithShape="1">
          <a:blip r:embed="rId5">
            <a:alphaModFix/>
          </a:blip>
          <a:srcRect b="0" l="0" r="0" t="0"/>
          <a:stretch/>
        </p:blipFill>
        <p:spPr>
          <a:xfrm>
            <a:off x="5497512" y="685800"/>
            <a:ext cx="1263651" cy="381000"/>
          </a:xfrm>
          <a:prstGeom prst="rect">
            <a:avLst/>
          </a:prstGeom>
          <a:noFill/>
          <a:ln>
            <a:noFill/>
          </a:ln>
        </p:spPr>
      </p:pic>
      <p:sp>
        <p:nvSpPr>
          <p:cNvPr id="167" name="Google Shape;167;p10"/>
          <p:cNvSpPr txBox="1"/>
          <p:nvPr/>
        </p:nvSpPr>
        <p:spPr>
          <a:xfrm>
            <a:off x="155257" y="161925"/>
            <a:ext cx="5394961" cy="8600217"/>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Ninth Chinna Shodha Yatra</a:t>
            </a:r>
            <a:r>
              <a:rPr b="0" i="0" lang="en-US" sz="1200" u="none" cap="none" strike="noStrike">
                <a:solidFill>
                  <a:srgbClr val="000000"/>
                </a:solidFill>
                <a:latin typeface="Cambria"/>
                <a:ea typeface="Cambria"/>
                <a:cs typeface="Cambria"/>
                <a:sym typeface="Cambria"/>
              </a:rPr>
              <a:t> was held from 20-22 December 2013 from Nizampet to Narayanakhed in Medak District. 32 yatris walked 52 Kms along with  two foreign participants from Japan and South Korea.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Tenth Chinna Shodha Yatra</a:t>
            </a:r>
            <a:r>
              <a:rPr b="0" i="0" lang="en-US" sz="1200" u="none" cap="none" strike="noStrike">
                <a:solidFill>
                  <a:srgbClr val="000000"/>
                </a:solidFill>
                <a:latin typeface="Cambria"/>
                <a:ea typeface="Cambria"/>
                <a:cs typeface="Cambria"/>
                <a:sym typeface="Cambria"/>
              </a:rPr>
              <a:t> was held from Feb 28-Mar 2 2014 from Rajapet to Aleru in Nalgonda District. 30 yatris participated  in the 50 km walk culminating in the residence of Innovator Mallesham.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Eleventh Chinna Shodha Yatra</a:t>
            </a:r>
            <a:r>
              <a:rPr b="0" i="0" lang="en-US" sz="1200" u="none" cap="none" strike="noStrike">
                <a:solidFill>
                  <a:srgbClr val="000000"/>
                </a:solidFill>
                <a:latin typeface="Cambria"/>
                <a:ea typeface="Cambria"/>
                <a:cs typeface="Cambria"/>
                <a:sym typeface="Cambria"/>
              </a:rPr>
              <a:t> was held during May 9-11, 2014 Atmakur to Kapileshwaram,  Kurnool District, About 20 yatris participated  in the 50 km walk. For the first time, we’ve found innovators in the yatra.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Twelth Chinna Shodha yatra </a:t>
            </a:r>
            <a:r>
              <a:rPr b="0" i="0" lang="en-US" sz="1200" u="none" cap="none" strike="noStrike">
                <a:solidFill>
                  <a:srgbClr val="000000"/>
                </a:solidFill>
                <a:latin typeface="Cambria"/>
                <a:ea typeface="Cambria"/>
                <a:cs typeface="Cambria"/>
                <a:sym typeface="Cambria"/>
              </a:rPr>
              <a:t>was conducted in District Rangareddy from Ibrahimpatnam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Thirteenth Chinna Shodha yatra  </a:t>
            </a:r>
            <a:r>
              <a:rPr b="0" i="0" lang="en-US" sz="1200" u="none" cap="none" strike="noStrike">
                <a:solidFill>
                  <a:srgbClr val="000000"/>
                </a:solidFill>
                <a:latin typeface="Cambria"/>
                <a:ea typeface="Cambria"/>
                <a:cs typeface="Cambria"/>
                <a:sym typeface="Cambria"/>
              </a:rPr>
              <a:t>had seen a lot of rain and yatris enjoyed walking in the rain for almost 4-5 hours at a stretch. The scenic Nizamabad district area from Varni to Tadakapally  enthralled the participants with hidden treasures of knowledge and amazing people. It was conducted during 5-7 September 2014.  25 yatris including two from US participated.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Fourteenth Chinna Shodha Yatra </a:t>
            </a:r>
            <a:r>
              <a:rPr b="0" i="0" lang="en-US" sz="1200" u="none" cap="none" strike="noStrike">
                <a:solidFill>
                  <a:srgbClr val="000000"/>
                </a:solidFill>
                <a:latin typeface="Cambria"/>
                <a:ea typeface="Cambria"/>
                <a:cs typeface="Cambria"/>
                <a:sym typeface="Cambria"/>
              </a:rPr>
              <a:t>- 24 participants went through an exciting route from Ulavapalla to Racharlapadu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Fifteenth Chinna Shodha yatra </a:t>
            </a:r>
            <a:r>
              <a:rPr b="0" i="0" lang="en-US" sz="1200" u="none" cap="none" strike="noStrike">
                <a:solidFill>
                  <a:srgbClr val="000000"/>
                </a:solidFill>
                <a:latin typeface="Cambria"/>
                <a:ea typeface="Cambria"/>
                <a:cs typeface="Cambria"/>
                <a:sym typeface="Cambria"/>
              </a:rPr>
              <a:t>was conducted from Parvathipuram to Sambara during December 26-28, 2015 in Dist Vizianagaram. 24 participants walked 52 Kms and interacted with the people of that region.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Sixteenth Chinna Shodha Yatra </a:t>
            </a:r>
            <a:r>
              <a:rPr b="0" i="0" lang="en-US" sz="1200" u="none" cap="none" strike="noStrike">
                <a:solidFill>
                  <a:srgbClr val="000000"/>
                </a:solidFill>
                <a:latin typeface="Calibri"/>
                <a:ea typeface="Calibri"/>
                <a:cs typeface="Calibri"/>
                <a:sym typeface="Calibri"/>
              </a:rPr>
              <a:t>was conducted from Sunnampadu to Ramanayya peta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b="0" i="0" lang="en-US" sz="12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Seventeenth Chinn a Shodha Yatra</a:t>
            </a:r>
            <a:r>
              <a:rPr b="0" i="0" lang="en-US" sz="1200" u="none" cap="none" strike="noStrike">
                <a:solidFill>
                  <a:srgbClr val="000000"/>
                </a:solidFill>
                <a:latin typeface="Cambria"/>
                <a:ea typeface="Cambria"/>
                <a:cs typeface="Cambria"/>
                <a:sym typeface="Cambria"/>
              </a:rPr>
              <a:t> - 46 participants walked 52 Kms from Kannapuram to Kondrukota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1"/>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 id="173" name="Google Shape;173;p11"/>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174" name="Google Shape;174;p11"/>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sp>
        <p:nvSpPr>
          <p:cNvPr id="175" name="Google Shape;175;p11"/>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8" id="176" name="Google Shape;176;p11"/>
          <p:cNvPicPr preferRelativeResize="0"/>
          <p:nvPr/>
        </p:nvPicPr>
        <p:blipFill rotWithShape="1">
          <a:blip r:embed="rId5">
            <a:alphaModFix/>
          </a:blip>
          <a:srcRect b="0" l="0" r="0" t="0"/>
          <a:stretch/>
        </p:blipFill>
        <p:spPr>
          <a:xfrm>
            <a:off x="5497512" y="685800"/>
            <a:ext cx="1263651" cy="381000"/>
          </a:xfrm>
          <a:prstGeom prst="rect">
            <a:avLst/>
          </a:prstGeom>
          <a:noFill/>
          <a:ln>
            <a:noFill/>
          </a:ln>
        </p:spPr>
      </p:pic>
      <p:sp>
        <p:nvSpPr>
          <p:cNvPr id="177" name="Google Shape;177;p11"/>
          <p:cNvSpPr txBox="1"/>
          <p:nvPr/>
        </p:nvSpPr>
        <p:spPr>
          <a:xfrm>
            <a:off x="155257" y="161925"/>
            <a:ext cx="5394961" cy="8295417"/>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Eighteenth Chinn a Shodha Yatra</a:t>
            </a:r>
            <a:r>
              <a:rPr b="0" i="0" lang="en-US" sz="1200" u="none" cap="none" strike="noStrike">
                <a:solidFill>
                  <a:srgbClr val="000000"/>
                </a:solidFill>
                <a:latin typeface="Cambria"/>
                <a:ea typeface="Cambria"/>
                <a:cs typeface="Cambria"/>
                <a:sym typeface="Cambria"/>
              </a:rPr>
              <a:t> </a:t>
            </a:r>
            <a:r>
              <a:rPr b="0" i="0" lang="en-US" sz="1200" u="none" cap="none" strike="noStrike">
                <a:solidFill>
                  <a:srgbClr val="000000"/>
                </a:solidFill>
                <a:latin typeface="Calibri"/>
                <a:ea typeface="Calibri"/>
                <a:cs typeface="Calibri"/>
                <a:sym typeface="Calibri"/>
              </a:rPr>
              <a:t>was conducted in swelterng heat during month of April 2016 in a valley of Prakasam District. The yatra started from Cumbam and reached Gannepally after three days. Over 22 participants interacted with people from 18 villages and enjoyed the hot and cold days in the region. Hospitality of the people stole the hearts of the yatries.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Nineteenth Chinna Shodha Yatra</a:t>
            </a:r>
            <a:r>
              <a:rPr b="0" i="0" lang="en-US" sz="1200" u="none" cap="none" strike="noStrike">
                <a:solidFill>
                  <a:srgbClr val="000000"/>
                </a:solidFill>
                <a:latin typeface="Cambria"/>
                <a:ea typeface="Cambria"/>
                <a:cs typeface="Cambria"/>
                <a:sym typeface="Cambria"/>
              </a:rPr>
              <a:t> was held in June 2016 from V.N Palle to Gangireddi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Twentieth Chinna Shodha Yatra </a:t>
            </a:r>
            <a:r>
              <a:rPr b="0" i="0" lang="en-US" sz="1200" u="none" cap="none" strike="noStrike">
                <a:solidFill>
                  <a:srgbClr val="000000"/>
                </a:solidFill>
                <a:latin typeface="Cambria"/>
                <a:ea typeface="Cambria"/>
                <a:cs typeface="Cambria"/>
                <a:sym typeface="Cambria"/>
              </a:rPr>
              <a:t>- over 45 participants got together on 24 September at RDT premises in Atmakur, Dist Ananthapur. Next 3 days upto 25 September, yatries walked over 50 kms starting from Hanimireddypalli and concluded at kambalapalli.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Twenty First Chinna Shodha Yatra</a:t>
            </a:r>
            <a:r>
              <a:rPr b="0" i="0" lang="en-US" sz="1200" u="none" cap="none" strike="noStrike">
                <a:solidFill>
                  <a:srgbClr val="000000"/>
                </a:solidFill>
                <a:latin typeface="Cambria"/>
                <a:ea typeface="Cambria"/>
                <a:cs typeface="Cambria"/>
                <a:sym typeface="Cambria"/>
              </a:rPr>
              <a:t>  - 38 Particiapnts participated in this gyan yatra passing through around 20 villages starting from Repalle -Peasarlamaka- Bhattiprolu- Palle Kuna and back to Repalle in Dist Guntur of Andhara pradesh state. The verdant nature with full of cultivation, people with excellent farming skills and caring hospitality and abundant creative energy in the children, women and farmers humbled the yatries. We found three innovators and felicitated then at their door step.</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Twenty Second Chinna Shodha Yatra</a:t>
            </a:r>
            <a:r>
              <a:rPr b="0" i="0" lang="en-US" sz="1200" u="none" cap="none" strike="noStrike">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Jampanna Vagu curving through the reserve forest skirting hills and the discussion followed were exciting and inspirational. Interaction with school children and children was thoroughly enjoyed by yatries. Passed through the very popular shrine and Mela location "Sammakka Sarakka jatara"  and interacted with moolika vaidyulu. As the Yatries walked over 50 Kms, there was a great exchange of knowledge with Nature and people.  Many questions regarding the human behaviour to wards the nature were raised and some found answers and some were left unanswered. Nature in its pure and gigantic form presented to the Yatries during this Yatra remains the most memorable experience.  </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 id="183" name="Google Shape;183;p12"/>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184" name="Google Shape;184;p12"/>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sp>
        <p:nvSpPr>
          <p:cNvPr id="185" name="Google Shape;185;p12"/>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8" id="186" name="Google Shape;186;p12"/>
          <p:cNvPicPr preferRelativeResize="0"/>
          <p:nvPr/>
        </p:nvPicPr>
        <p:blipFill rotWithShape="1">
          <a:blip r:embed="rId5">
            <a:alphaModFix/>
          </a:blip>
          <a:srcRect b="0" l="0" r="0" t="0"/>
          <a:stretch/>
        </p:blipFill>
        <p:spPr>
          <a:xfrm>
            <a:off x="5497512" y="685800"/>
            <a:ext cx="1263651" cy="381000"/>
          </a:xfrm>
          <a:prstGeom prst="rect">
            <a:avLst/>
          </a:prstGeom>
          <a:noFill/>
          <a:ln>
            <a:noFill/>
          </a:ln>
        </p:spPr>
      </p:pic>
      <p:sp>
        <p:nvSpPr>
          <p:cNvPr id="187" name="Google Shape;187;p12"/>
          <p:cNvSpPr txBox="1"/>
          <p:nvPr/>
        </p:nvSpPr>
        <p:spPr>
          <a:xfrm>
            <a:off x="155257" y="161925"/>
            <a:ext cx="5394961" cy="8015794"/>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Twenty Third Chinna Shodha Yatra</a:t>
            </a:r>
            <a:r>
              <a:rPr b="0" i="0" lang="en-US" sz="1200" u="none" cap="none" strike="noStrike">
                <a:solidFill>
                  <a:srgbClr val="000000"/>
                </a:solidFill>
                <a:latin typeface="Cambria"/>
                <a:ea typeface="Cambria"/>
                <a:cs typeface="Cambria"/>
                <a:sym typeface="Cambria"/>
              </a:rPr>
              <a:t>  - From Nirmal to Khanapur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libri"/>
              <a:buNone/>
            </a:pPr>
            <a:r>
              <a:rPr b="1" i="0" lang="en-US" sz="1200" u="none" cap="none" strike="noStrike">
                <a:solidFill>
                  <a:srgbClr val="00B050"/>
                </a:solidFill>
                <a:latin typeface="Calibri"/>
                <a:ea typeface="Calibri"/>
                <a:cs typeface="Calibri"/>
                <a:sym typeface="Calibri"/>
              </a:rPr>
              <a:t>Twenty fourth Chinna Shodha Yatra </a:t>
            </a:r>
            <a:r>
              <a:rPr b="0" i="0" lang="en-US" sz="1200" u="none" cap="none" strike="noStrike">
                <a:solidFill>
                  <a:srgbClr val="000000"/>
                </a:solidFill>
                <a:latin typeface="Cambria"/>
                <a:ea typeface="Cambria"/>
                <a:cs typeface="Cambria"/>
                <a:sym typeface="Cambria"/>
              </a:rPr>
              <a:t>– 26 Yatris  joined this yatra which commenced from Zaheerabad to  Basanthpur in Sangareddy District, Telangana. Experiences during yatra were amazing as the journey included visiting “Aranya” – a permaculture Institution, Meeting Smt Tuljamma - a simple but extremely helpful to the society, Konda reddy a septugenerain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libri"/>
              <a:buNone/>
            </a:pPr>
            <a:r>
              <a:rPr b="1" i="0" lang="en-US" sz="1200" u="none" cap="none" strike="noStrike">
                <a:solidFill>
                  <a:srgbClr val="00B050"/>
                </a:solidFill>
                <a:latin typeface="Calibri"/>
                <a:ea typeface="Calibri"/>
                <a:cs typeface="Calibri"/>
                <a:sym typeface="Calibri"/>
              </a:rPr>
              <a:t>Twenty Fifth Chinna Shodha Yatra </a:t>
            </a:r>
            <a:r>
              <a:rPr b="1" i="0" lang="en-US" sz="1200" u="none" cap="none" strike="noStrike">
                <a:solidFill>
                  <a:srgbClr val="000000"/>
                </a:solidFill>
                <a:latin typeface="Cambria"/>
                <a:ea typeface="Cambria"/>
                <a:cs typeface="Cambria"/>
                <a:sym typeface="Cambria"/>
              </a:rPr>
              <a:t>-  </a:t>
            </a:r>
            <a:r>
              <a:rPr b="0" i="0" lang="en-US" sz="1200" u="none" cap="none" strike="noStrike">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upto 4 degrees centigrade at Lambasingi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Twenty Sixth Chinna Shodha Yatra</a:t>
            </a:r>
            <a:r>
              <a:rPr b="0" i="0" lang="en-US" sz="1200" u="none" cap="none" strike="noStrike">
                <a:solidFill>
                  <a:srgbClr val="000000"/>
                </a:solidFill>
                <a:latin typeface="Cambria"/>
                <a:ea typeface="Cambria"/>
                <a:cs typeface="Cambria"/>
                <a:sym typeface="Cambria"/>
              </a:rPr>
              <a:t> - 46 yatries from various walks of life and of all ages with a dozen girls and ladies started the yatra from Nagayalanka in krishna dist from the banks of River Krishna. Three days walk upto Hamsla Deevi included visiting over dozen villages, interaction with students in 3 schools, crossing River Krishna twice ona ferry with many vehicles and people, spending a night on an island, walking in the moonlight on KARAKATTA which runs parallel to the Bay of Bengal, visiting Sorla Gundi village which lost over 600 people in two hours during 1977 cyclone. Finality was when yatries immersed themselves  in the sea at Hamsala deevi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 id="193" name="Google Shape;193;p13"/>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194" name="Google Shape;194;p13"/>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sp>
        <p:nvSpPr>
          <p:cNvPr id="195" name="Google Shape;195;p13"/>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6" name="Google Shape;196;p13"/>
          <p:cNvSpPr txBox="1"/>
          <p:nvPr/>
        </p:nvSpPr>
        <p:spPr>
          <a:xfrm>
            <a:off x="198119" y="153987"/>
            <a:ext cx="5394962" cy="9692418"/>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Twenty Seventh Chinna Shodha Yatra </a:t>
            </a:r>
            <a:r>
              <a:rPr b="0" i="0" lang="en-US" sz="1200" u="none" cap="none" strike="noStrike">
                <a:solidFill>
                  <a:srgbClr val="000000"/>
                </a:solidFill>
                <a:latin typeface="Cambria"/>
                <a:ea typeface="Cambria"/>
                <a:cs typeface="Cambria"/>
                <a:sym typeface="Cambria"/>
              </a:rPr>
              <a:t>- 34 yatries walked over 58 Kms in Nagar Kurnool dist starting from Peddakothapalli to Somasila.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Somasila - a scenic place located on the back waters of Krishna from Srisailam Dam was the best place for culmination of Yatra.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Twenty Eighth Chinna Shodha Yatra </a:t>
            </a:r>
            <a:r>
              <a:rPr b="0" i="0" lang="en-US" sz="1200" u="none" cap="none" strike="noStrike">
                <a:solidFill>
                  <a:srgbClr val="000000"/>
                </a:solidFill>
                <a:latin typeface="Cambria"/>
                <a:ea typeface="Cambria"/>
                <a:cs typeface="Cambria"/>
                <a:sym typeface="Cambria"/>
              </a:rPr>
              <a:t>- 36 Yatries gathered at Valivetivaripalem in a Brick making farm ten kms away from Ongole, the district capital of Prakasam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etc enroute interacting with fishermen, farmers and brick makers. E met elders baove 90 years and took their blessings and listened to their life story. This yatra also saw 5 inmates from local Orphange "Bommarillu" participating very actively and gave all of us tremedous pleasure and an intellectual company.</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Twenty Ninth Chinna Shodha Yatra - </a:t>
            </a:r>
            <a:r>
              <a:rPr b="0" i="0" lang="en-US" sz="1200" u="none" cap="none" strike="noStrike">
                <a:solidFill>
                  <a:srgbClr val="000000"/>
                </a:solidFill>
                <a:latin typeface="Calibri"/>
                <a:ea typeface="Calibri"/>
                <a:cs typeface="Calibri"/>
                <a:sym typeface="Calibri"/>
              </a:rPr>
              <a:t>34 Yatries collected at the Innovator Shanmukha Rao’s house in Kambalapally village on the morning 21 December 2018. The journey began with an intense interaction with students of local school. Yatra went through a fairly cultivated area, beautiful hills and river beds, mostly through Pakhal reserve forest. Another innovator S Babu interacted with yatries and described his simple but very useful innovation. Enroute, yatries met many young farmers, which is rare nowadays, shepherds, school students, women and teachers. Visit to Bheemunipadam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Thirtieth Chinna Shodha Yatra </a:t>
            </a:r>
            <a:r>
              <a:rPr b="0" i="0" lang="en-US" sz="1200" u="none" cap="none" strike="noStrike">
                <a:solidFill>
                  <a:srgbClr val="000000"/>
                </a:solidFill>
                <a:latin typeface="Cambria"/>
                <a:ea typeface="Cambria"/>
                <a:cs typeface="Cambria"/>
                <a:sym typeface="Cambria"/>
              </a:rPr>
              <a:t>- The coastal district of Srikakualam was in the news lately for not so good reason. Cyclone Hudhud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Ponduru , the starting point of the Yatra is famous for Khadi and in the last century, majority of politicians wore kurtas made</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4"/>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 id="202" name="Google Shape;202;p14"/>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203" name="Google Shape;203;p14"/>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sp>
        <p:nvSpPr>
          <p:cNvPr id="204" name="Google Shape;204;p14"/>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5" name="Google Shape;205;p14"/>
          <p:cNvSpPr txBox="1"/>
          <p:nvPr/>
        </p:nvSpPr>
        <p:spPr>
          <a:xfrm>
            <a:off x="198119" y="153988"/>
            <a:ext cx="5394962" cy="7495541"/>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of Ponduru khaddar visit started from a weaver's house and ended at Naira north east. We had the privilege of crossing the flowing rivers Nagavali and Vamsha dhara.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Seasame, Minimulu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31st Chinna Shodha yatra - </a:t>
            </a:r>
            <a:r>
              <a:rPr b="0" i="0" lang="en-US" sz="1200" u="none" cap="none" strike="noStrike">
                <a:solidFill>
                  <a:srgbClr val="000000"/>
                </a:solidFill>
                <a:latin typeface="Cambria"/>
                <a:ea typeface="Cambria"/>
                <a:cs typeface="Cambria"/>
                <a:sym typeface="Cambria"/>
              </a:rPr>
              <a:t>Area we walked was adjacent to the Nallamala Forest and  Mahanandi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32nd Chinna Shodha Yatra - </a:t>
            </a:r>
            <a:r>
              <a:rPr b="0" i="0" lang="en-US" sz="1200" u="none" cap="none" strike="noStrike">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Pocharam we met a farmer innovator - Pichaiah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5"/>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 id="211" name="Google Shape;211;p15"/>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212" name="Google Shape;212;p15"/>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sp>
        <p:nvSpPr>
          <p:cNvPr id="213" name="Google Shape;213;p15"/>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4" name="Google Shape;214;p15"/>
          <p:cNvSpPr txBox="1"/>
          <p:nvPr/>
        </p:nvSpPr>
        <p:spPr>
          <a:xfrm>
            <a:off x="202882" y="152400"/>
            <a:ext cx="5394961" cy="960374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libri"/>
              <a:buNone/>
            </a:pPr>
            <a:r>
              <a:rPr b="1" i="0" lang="en-US" sz="1200" u="none" cap="none" strike="noStrike">
                <a:solidFill>
                  <a:srgbClr val="00B050"/>
                </a:solidFill>
                <a:latin typeface="Calibri"/>
                <a:ea typeface="Calibri"/>
                <a:cs typeface="Calibri"/>
                <a:sym typeface="Calibri"/>
              </a:rPr>
              <a:t>33 Chinna Shodha Yatra</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This was by far the yatra with maximum participants. 62 Yatries from the age 8 to 70 was the enthusiastic group which walked from Ramachnadra Puram to Gangudupalli in Chittoor district of Andhra Pradesh. Journey passed through small villages, vast fields, hills and streams, sometime empty canals. The nature was astounding with its diversity and variety. Yatries met, Sheppards,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libri"/>
              <a:buNone/>
            </a:pPr>
            <a:r>
              <a:rPr b="1" i="0" lang="en-US" sz="1200" u="none" cap="none" strike="noStrike">
                <a:solidFill>
                  <a:srgbClr val="00B050"/>
                </a:solidFill>
                <a:latin typeface="Calibri"/>
                <a:ea typeface="Calibri"/>
                <a:cs typeface="Calibri"/>
                <a:sym typeface="Calibri"/>
              </a:rPr>
              <a:t>34th Chinna Shodha Yatra </a:t>
            </a:r>
            <a:r>
              <a:rPr b="0" i="0" lang="en-US" sz="1200" u="none" cap="none" strike="noStrike">
                <a:solidFill>
                  <a:srgbClr val="000000"/>
                </a:solidFill>
                <a:latin typeface="Calibri"/>
                <a:ea typeface="Calibri"/>
                <a:cs typeface="Calibri"/>
                <a:sym typeface="Calibri"/>
              </a:rPr>
              <a:t>– Yatra started from Bhupalpally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libri"/>
              <a:buNone/>
            </a:pPr>
            <a:r>
              <a:rPr b="1" i="0" lang="en-US" sz="1200" u="none" cap="none" strike="noStrike">
                <a:solidFill>
                  <a:srgbClr val="00B050"/>
                </a:solidFill>
                <a:latin typeface="Calibri"/>
                <a:ea typeface="Calibri"/>
                <a:cs typeface="Calibri"/>
                <a:sym typeface="Calibri"/>
              </a:rPr>
              <a:t>35</a:t>
            </a:r>
            <a:r>
              <a:rPr b="1" baseline="30000" i="0" lang="en-US" sz="1200" u="none" cap="none" strike="noStrike">
                <a:solidFill>
                  <a:srgbClr val="00B050"/>
                </a:solidFill>
                <a:latin typeface="Calibri"/>
                <a:ea typeface="Calibri"/>
                <a:cs typeface="Calibri"/>
                <a:sym typeface="Calibri"/>
              </a:rPr>
              <a:t>th</a:t>
            </a:r>
            <a:r>
              <a:rPr b="1" i="0" lang="en-US" sz="1200" u="none" cap="none" strike="noStrike">
                <a:solidFill>
                  <a:srgbClr val="00B050"/>
                </a:solidFill>
                <a:latin typeface="Calibri"/>
                <a:ea typeface="Calibri"/>
                <a:cs typeface="Calibri"/>
                <a:sym typeface="Calibri"/>
              </a:rPr>
              <a:t> Chinna Shodha Yatra</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b="0" baseline="30000" i="0" lang="en-US" sz="1200" u="none" cap="none" strike="noStrike">
                <a:solidFill>
                  <a:srgbClr val="000000"/>
                </a:solidFill>
                <a:latin typeface="Calibri"/>
                <a:ea typeface="Calibri"/>
                <a:cs typeface="Calibri"/>
                <a:sym typeface="Calibri"/>
              </a:rPr>
              <a:t>th</a:t>
            </a:r>
            <a:r>
              <a:rPr b="0" i="0" lang="en-US" sz="1200" u="none" cap="none" strike="noStrike">
                <a:solidFill>
                  <a:srgbClr val="000000"/>
                </a:solidFill>
                <a:latin typeface="Calibri"/>
                <a:ea typeface="Calibri"/>
                <a:cs typeface="Calibri"/>
                <a:sym typeface="Calibri"/>
              </a:rPr>
              <a:t> Chinna Shodha Yatra. It started on the Christmas Day  and continued till 27 Dec. Yatra commenced at Bayyaram and ended at Gangaram of Mahabubabad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“Papaiah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6"/>
          <p:cNvSpPr txBox="1"/>
          <p:nvPr/>
        </p:nvSpPr>
        <p:spPr>
          <a:xfrm>
            <a:off x="350519" y="228600"/>
            <a:ext cx="5166362" cy="951016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1600"/>
              <a:buFont typeface="Calibri"/>
              <a:buNone/>
            </a:pPr>
            <a:r>
              <a:rPr b="1" i="0" lang="en-US" sz="1600" u="none" cap="none" strike="noStrike">
                <a:solidFill>
                  <a:srgbClr val="00B050"/>
                </a:solidFill>
                <a:latin typeface="Calibri"/>
                <a:ea typeface="Calibri"/>
                <a:cs typeface="Calibri"/>
                <a:sym typeface="Calibri"/>
              </a:rPr>
              <a:t>36</a:t>
            </a:r>
            <a:r>
              <a:rPr b="1" baseline="30000" i="0" lang="en-US" sz="1600" u="none" cap="none" strike="noStrike">
                <a:solidFill>
                  <a:srgbClr val="00B050"/>
                </a:solidFill>
                <a:latin typeface="Calibri"/>
                <a:ea typeface="Calibri"/>
                <a:cs typeface="Calibri"/>
                <a:sym typeface="Calibri"/>
              </a:rPr>
              <a:t>th</a:t>
            </a:r>
            <a:r>
              <a:rPr b="1" i="0" lang="en-US" sz="1600" u="none" cap="none" strike="noStrike">
                <a:solidFill>
                  <a:srgbClr val="00B050"/>
                </a:solidFill>
                <a:latin typeface="Calibri"/>
                <a:ea typeface="Calibri"/>
                <a:cs typeface="Calibri"/>
                <a:sym typeface="Calibri"/>
              </a:rPr>
              <a:t> Chinna Shodha Yatra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600"/>
              <a:buFont typeface="Calibri"/>
              <a:buNone/>
            </a:pPr>
            <a:r>
              <a:rPr b="1" i="0" lang="en-US" sz="1600" u="none" cap="none" strike="noStrike">
                <a:solidFill>
                  <a:srgbClr val="00B050"/>
                </a:solidFill>
                <a:latin typeface="Calibri"/>
                <a:ea typeface="Calibri"/>
                <a:cs typeface="Calibri"/>
                <a:sym typeface="Calibri"/>
              </a:rPr>
              <a:t>37</a:t>
            </a:r>
            <a:r>
              <a:rPr b="1" baseline="30000" i="0" lang="en-US" sz="1600" u="none" cap="none" strike="noStrike">
                <a:solidFill>
                  <a:srgbClr val="00B050"/>
                </a:solidFill>
                <a:latin typeface="Calibri"/>
                <a:ea typeface="Calibri"/>
                <a:cs typeface="Calibri"/>
                <a:sym typeface="Calibri"/>
              </a:rPr>
              <a:t>th</a:t>
            </a:r>
            <a:r>
              <a:rPr b="1" i="0" lang="en-US" sz="1600" u="none" cap="none" strike="noStrike">
                <a:solidFill>
                  <a:srgbClr val="00B050"/>
                </a:solidFill>
                <a:latin typeface="Calibri"/>
                <a:ea typeface="Calibri"/>
                <a:cs typeface="Calibri"/>
                <a:sym typeface="Calibri"/>
              </a:rPr>
              <a:t> Chinna Shodha Yatra</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Nalgonda district offered a soothing weather all the three days. 33 yatries with the support of loal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tandas was the highlight of the yatra. Villagers have shown a lot of interest in the innovations displayed by the yatries. Interacted  with three innovators enroute and  impressed by their passion to solve the problems of locals by their creativity. Few Tandas have stones in their fields and Palle Srujana offered a simple machine to remove the stones from the field. The variety and diversity of people and nature made the yatra learnings very rich.</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600"/>
              <a:buFont typeface="Calibri"/>
              <a:buNone/>
            </a:pPr>
            <a:r>
              <a:rPr b="1" i="0" lang="en-US" sz="1600" u="none" cap="none" strike="noStrike">
                <a:solidFill>
                  <a:srgbClr val="00B050"/>
                </a:solidFill>
                <a:latin typeface="Calibri"/>
                <a:ea typeface="Calibri"/>
                <a:cs typeface="Calibri"/>
                <a:sym typeface="Calibri"/>
              </a:rPr>
              <a:t>38th Chinna Shodha Yatra</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20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Gurumurthy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3200"/>
              <a:buFont typeface="Verdana"/>
              <a:buNone/>
            </a:pPr>
            <a:br>
              <a:rPr b="0" i="0" lang="en-US" sz="3200" u="none" cap="none" strike="noStrike">
                <a:solidFill>
                  <a:srgbClr val="000000"/>
                </a:solidFill>
                <a:latin typeface="Verdana"/>
                <a:ea typeface="Verdana"/>
                <a:cs typeface="Verdana"/>
                <a:sym typeface="Verdana"/>
              </a:rPr>
            </a:br>
            <a:endParaRPr b="1" i="0" sz="1600" u="none" cap="none" strike="noStrike">
              <a:solidFill>
                <a:srgbClr val="00B05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t/>
            </a:r>
            <a:endParaRPr b="1" i="0" sz="1600" u="none" cap="none" strike="noStrike">
              <a:solidFill>
                <a:srgbClr val="00B050"/>
              </a:solidFill>
              <a:latin typeface="Calibri"/>
              <a:ea typeface="Calibri"/>
              <a:cs typeface="Calibri"/>
              <a:sym typeface="Calibri"/>
            </a:endParaRPr>
          </a:p>
        </p:txBody>
      </p:sp>
      <p:sp>
        <p:nvSpPr>
          <p:cNvPr id="220" name="Google Shape;220;p16"/>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1" name="Google Shape;221;p16"/>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7"/>
          <p:cNvSpPr txBox="1"/>
          <p:nvPr/>
        </p:nvSpPr>
        <p:spPr>
          <a:xfrm>
            <a:off x="350519" y="228599"/>
            <a:ext cx="5166300" cy="68700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B050"/>
              </a:buClr>
              <a:buSzPts val="1600"/>
              <a:buFont typeface="Calibri"/>
              <a:buNone/>
            </a:pPr>
            <a:r>
              <a:rPr b="1" i="0" lang="en-US" sz="1600" u="none" cap="none" strike="noStrike">
                <a:solidFill>
                  <a:srgbClr val="00B050"/>
                </a:solidFill>
                <a:latin typeface="Calibri"/>
                <a:ea typeface="Calibri"/>
                <a:cs typeface="Calibri"/>
                <a:sym typeface="Calibri"/>
              </a:rPr>
              <a:t>39</a:t>
            </a:r>
            <a:r>
              <a:rPr b="1" baseline="30000" i="0" lang="en-US" sz="1600" u="none" cap="none" strike="noStrike">
                <a:solidFill>
                  <a:srgbClr val="00B050"/>
                </a:solidFill>
                <a:latin typeface="Calibri"/>
                <a:ea typeface="Calibri"/>
                <a:cs typeface="Calibri"/>
                <a:sym typeface="Calibri"/>
              </a:rPr>
              <a:t>th</a:t>
            </a:r>
            <a:r>
              <a:rPr b="1" i="0" lang="en-US" sz="1600" u="none" cap="none" strike="noStrike">
                <a:solidFill>
                  <a:srgbClr val="00B050"/>
                </a:solidFill>
                <a:latin typeface="Calibri"/>
                <a:ea typeface="Calibri"/>
                <a:cs typeface="Calibri"/>
                <a:sym typeface="Calibri"/>
              </a:rPr>
              <a:t> Chinna Shodha Yatra</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20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It was river Godavari which attracted 33 yatries to 39th CSY which started from Tadvai and ended at kamalapuram. Whether was at its best and the local volunteer Karthik made the yatra meaningful by his local knowledge , connectivity. Yatries were overwhelmed by the imposing nature, vastness and serenity of river Godavari and Mirchi crops across thousands of acres around Mangapet. Our interaction with village men and women was very meaningful and cordial. Hospitality of villagers was inspiring. We scouted two innovations and a lot of traditional knowledge. Children's creativity made yatries pleasantly surprised. Impressions of yatries were deep and the camaraderie was at its peak. Most yatries felt that three days is too less for the yatra duration.</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600"/>
              <a:buFont typeface="Calibri"/>
              <a:buNone/>
            </a:pPr>
            <a:r>
              <a:rPr b="1" i="0" lang="en-US" sz="1600" u="none" cap="none" strike="noStrike">
                <a:solidFill>
                  <a:srgbClr val="00B050"/>
                </a:solidFill>
                <a:latin typeface="Calibri"/>
                <a:ea typeface="Calibri"/>
                <a:cs typeface="Calibri"/>
                <a:sym typeface="Calibri"/>
              </a:rPr>
              <a:t>41</a:t>
            </a:r>
            <a:r>
              <a:rPr b="1" baseline="30000" i="0" lang="en-US" sz="1600" u="none" cap="none" strike="noStrike">
                <a:solidFill>
                  <a:srgbClr val="00B050"/>
                </a:solidFill>
                <a:latin typeface="Calibri"/>
                <a:ea typeface="Calibri"/>
                <a:cs typeface="Calibri"/>
                <a:sym typeface="Calibri"/>
              </a:rPr>
              <a:t>st</a:t>
            </a:r>
            <a:r>
              <a:rPr b="1" i="0" lang="en-US" sz="1600" u="none" cap="none" strike="noStrike">
                <a:solidFill>
                  <a:srgbClr val="00B050"/>
                </a:solidFill>
                <a:latin typeface="Calibri"/>
                <a:ea typeface="Calibri"/>
                <a:cs typeface="Calibri"/>
                <a:sym typeface="Calibri"/>
              </a:rPr>
              <a:t> Chinna Shodha Yatra</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200"/>
              </a:spcBef>
              <a:spcAft>
                <a:spcPts val="0"/>
              </a:spcAft>
              <a:buClr>
                <a:srgbClr val="000000"/>
              </a:buClr>
              <a:buSzPts val="3200"/>
              <a:buFont typeface="Verdana"/>
              <a:buNone/>
            </a:pPr>
            <a:r>
              <a:rPr b="0" i="0" lang="en-US" sz="1100" u="none" cap="none" strike="noStrike">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Shodha yatries who participated in the 41st Chinna shodha yatra. It included four energetic women. The yatra started in Narayanpet district and concluded in Gadwal district. Region was not muc used to modern agri 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yatries felt that grassroots innovations can help them increase their productivity with least cost. Yatries also interacted with school children and local elders. Farmer Gangappa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kalval village, spontaneous support from the Sarpanch Maheshwar Reddy was unique. When challenged to find innovators from his village, he took it seriously and connected us to Makthmu Mammad within 24 hours after a serious search in his village. This innovator has made a stupendous sprayer by combining the tradition and modern technology. One more innovator too got connected with yatries two days after the yatra got concluded. Short group with deep involvement and inquisitiveness made 41st yatra quite memorable with many learnings and and eye openers.</a:t>
            </a:r>
            <a:br>
              <a:rPr b="0" i="0" lang="en-US" sz="3200" u="none" cap="none" strike="noStrike">
                <a:solidFill>
                  <a:srgbClr val="000000"/>
                </a:solidFill>
                <a:latin typeface="Verdana"/>
                <a:ea typeface="Verdana"/>
                <a:cs typeface="Verdana"/>
                <a:sym typeface="Verdana"/>
              </a:rPr>
            </a:br>
            <a:endParaRPr b="1" i="0" sz="1600" u="none" cap="none" strike="noStrike">
              <a:solidFill>
                <a:srgbClr val="00B05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Calibri"/>
              <a:buNone/>
            </a:pPr>
            <a:r>
              <a:t/>
            </a:r>
            <a:endParaRPr b="1" i="0" sz="1600" u="none" cap="none" strike="noStrike">
              <a:solidFill>
                <a:srgbClr val="00B050"/>
              </a:solidFill>
              <a:latin typeface="Calibri"/>
              <a:ea typeface="Calibri"/>
              <a:cs typeface="Calibri"/>
              <a:sym typeface="Calibri"/>
            </a:endParaRPr>
          </a:p>
        </p:txBody>
      </p:sp>
      <p:sp>
        <p:nvSpPr>
          <p:cNvPr id="227" name="Google Shape;227;p17"/>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8" name="Google Shape;228;p17"/>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 id="63" name="Google Shape;63;p2"/>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64" name="Google Shape;64;p2"/>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sp>
        <p:nvSpPr>
          <p:cNvPr id="65" name="Google Shape;65;p2"/>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8" id="66" name="Google Shape;66;p2"/>
          <p:cNvPicPr preferRelativeResize="0"/>
          <p:nvPr/>
        </p:nvPicPr>
        <p:blipFill rotWithShape="1">
          <a:blip r:embed="rId5">
            <a:alphaModFix/>
          </a:blip>
          <a:srcRect b="0" l="0" r="0" t="0"/>
          <a:stretch/>
        </p:blipFill>
        <p:spPr>
          <a:xfrm>
            <a:off x="5497512" y="685800"/>
            <a:ext cx="1263651" cy="381000"/>
          </a:xfrm>
          <a:prstGeom prst="rect">
            <a:avLst/>
          </a:prstGeom>
          <a:noFill/>
          <a:ln>
            <a:noFill/>
          </a:ln>
        </p:spPr>
      </p:pic>
      <p:sp>
        <p:nvSpPr>
          <p:cNvPr id="67" name="Google Shape;67;p2"/>
          <p:cNvSpPr txBox="1"/>
          <p:nvPr/>
        </p:nvSpPr>
        <p:spPr>
          <a:xfrm>
            <a:off x="265166" y="152399"/>
            <a:ext cx="5177400" cy="7888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To reach the starting point: </a:t>
            </a:r>
            <a:endParaRPr b="0" i="0" sz="3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 Kothagudem is 40 km from Bhadrachalam. Buses from Bhadrachalam to Venkatapuram will stop at R Kothagudem. Frequency of buses is every 30 min.</a:t>
            </a:r>
            <a:endParaRPr sz="12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Exact location of meeting point in the village will be intimated later. Plan to reach the starting point by 8 AM. Please ensure you have your breakfast before you reach the starting point.</a:t>
            </a:r>
            <a:endParaRPr b="0" i="0" sz="1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Path we walk:</a:t>
            </a:r>
            <a:endParaRPr b="0" i="0" sz="3200" u="none" cap="none" strike="noStrike">
              <a:solidFill>
                <a:srgbClr val="000000"/>
              </a:solidFill>
              <a:latin typeface="Calibri"/>
              <a:ea typeface="Calibri"/>
              <a:cs typeface="Calibri"/>
              <a:sym typeface="Calibri"/>
            </a:endParaRPr>
          </a:p>
          <a:p>
            <a:pPr indent="-304800" lvl="0" marL="457200" marR="0" rtl="0" algn="l">
              <a:lnSpc>
                <a:spcPct val="115000"/>
              </a:lnSpc>
              <a:spcBef>
                <a:spcPts val="0"/>
              </a:spcBef>
              <a:spcAft>
                <a:spcPts val="0"/>
              </a:spcAft>
              <a:buSzPts val="1200"/>
              <a:buChar char="•"/>
            </a:pPr>
            <a:r>
              <a:rPr lang="en-US" sz="1200">
                <a:solidFill>
                  <a:schemeClr val="dk1"/>
                </a:solidFill>
                <a:latin typeface="Calibri"/>
                <a:ea typeface="Calibri"/>
                <a:cs typeface="Calibri"/>
                <a:sym typeface="Calibri"/>
              </a:rPr>
              <a:t>09 December – R kothagudem - Chinthaguppa - Bodanelli - Erraboru - Kurnapalli</a:t>
            </a:r>
            <a:endParaRPr sz="1200">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SzPts val="1200"/>
              <a:buChar char="•"/>
            </a:pPr>
            <a:r>
              <a:rPr lang="en-US" sz="1200">
                <a:solidFill>
                  <a:schemeClr val="dk1"/>
                </a:solidFill>
                <a:latin typeface="Calibri"/>
                <a:ea typeface="Calibri"/>
                <a:cs typeface="Calibri"/>
                <a:sym typeface="Calibri"/>
              </a:rPr>
              <a:t>10 December – Ramachandapuram - Bathinapalli - Uyyalamadugu  - Chalimela - Pedhamidisileru</a:t>
            </a:r>
            <a:endParaRPr sz="1200">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SzPts val="1200"/>
              <a:buChar char="•"/>
            </a:pPr>
            <a:r>
              <a:rPr lang="en-US" sz="1200">
                <a:solidFill>
                  <a:schemeClr val="dk1"/>
                </a:solidFill>
                <a:latin typeface="Calibri"/>
                <a:ea typeface="Calibri"/>
                <a:cs typeface="Calibri"/>
                <a:sym typeface="Calibri"/>
              </a:rPr>
              <a:t>11 December – Tahliperu project - Konjipadu - Charla</a:t>
            </a:r>
            <a:endParaRPr sz="12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Return journey:</a:t>
            </a:r>
            <a:endParaRPr b="0" i="0" sz="32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On 11 December, 2022, yatries will be able to leave any time after 5 PM from Charla G by bus to Bhadrachalam (56 Kms) or Eturu Nagaram (74Kms).</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The yatra area offers:</a:t>
            </a:r>
            <a:endParaRPr b="0" i="0" sz="32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Paddy fields, rivers, tribal life, interactions with farmers and their women and children, many more…..</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200"/>
              <a:buFont typeface="Calibri"/>
              <a:buNone/>
            </a:pPr>
            <a:r>
              <a:rPr b="1" i="0" lang="en-US" sz="1200" u="none" cap="none" strike="noStrike">
                <a:solidFill>
                  <a:srgbClr val="00B050"/>
                </a:solidFill>
                <a:latin typeface="Cambria"/>
                <a:ea typeface="Cambria"/>
                <a:cs typeface="Cambria"/>
                <a:sym typeface="Cambria"/>
              </a:rPr>
              <a:t>Reflections of yatris</a:t>
            </a:r>
            <a:endParaRPr b="1" i="0" sz="1800" u="none" cap="none" strike="noStrike">
              <a:solidFill>
                <a:srgbClr val="00B05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impressions of yatris who participated in earlier Chinna Shodha Yatras and to know the objectives and other details of Chinna Shodha Yatra, please visit </a:t>
            </a:r>
            <a:r>
              <a:rPr b="0" i="0" lang="en-US" sz="1200" u="sng" cap="none" strike="noStrike">
                <a:solidFill>
                  <a:schemeClr val="hlink"/>
                </a:solidFill>
                <a:latin typeface="Calibri"/>
                <a:ea typeface="Calibri"/>
                <a:cs typeface="Calibri"/>
                <a:sym typeface="Calibri"/>
                <a:hlinkClick r:id="rId6"/>
              </a:rPr>
              <a:t>www.pallesrujana.org</a:t>
            </a:r>
            <a:r>
              <a:rPr b="0" i="0" lang="en-US" sz="1200" u="none" cap="none" strike="noStrike">
                <a:solidFill>
                  <a:srgbClr val="000000"/>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b="1" i="1" lang="en-US" sz="1200" u="none" cap="none" strike="noStrike">
                <a:solidFill>
                  <a:srgbClr val="000000"/>
                </a:solidFill>
                <a:latin typeface="Cambria"/>
                <a:ea typeface="Cambria"/>
                <a:cs typeface="Cambria"/>
                <a:sym typeface="Cambria"/>
              </a:rPr>
              <a:t>Please share your travel details with Coordinators</a:t>
            </a:r>
            <a:endParaRPr b="1" i="1" sz="12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Coordinators for the Yatra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t/>
            </a:r>
            <a:endParaRPr b="0" i="0" sz="3200" u="none" cap="none" strike="noStrike">
              <a:solidFill>
                <a:srgbClr val="000000"/>
              </a:solidFill>
              <a:latin typeface="Calibri"/>
              <a:ea typeface="Calibri"/>
              <a:cs typeface="Calibri"/>
              <a:sym typeface="Calibri"/>
            </a:endParaRPr>
          </a:p>
          <a:p>
            <a:pPr indent="-171450" lvl="0" marL="171450" marR="0" rtl="0" algn="l">
              <a:lnSpc>
                <a:spcPct val="50000"/>
              </a:lnSpc>
              <a:spcBef>
                <a:spcPts val="1000"/>
              </a:spcBef>
              <a:spcAft>
                <a:spcPts val="0"/>
              </a:spcAft>
              <a:buClr>
                <a:srgbClr val="000000"/>
              </a:buClr>
              <a:buSzPts val="1100"/>
              <a:buFont typeface="Arial"/>
              <a:buChar char="•"/>
            </a:pPr>
            <a:r>
              <a:rPr b="0" i="0" lang="en-US" sz="1100" u="none" cap="none" strike="noStrike">
                <a:solidFill>
                  <a:srgbClr val="000000"/>
                </a:solidFill>
                <a:latin typeface="Cambria"/>
                <a:ea typeface="Cambria"/>
                <a:cs typeface="Cambria"/>
                <a:sym typeface="Cambria"/>
              </a:rPr>
              <a:t>Brig P Ganesham, 9866001678,   president@pallesrujana.org</a:t>
            </a:r>
            <a:endParaRPr b="0" i="0" sz="3200" u="none" cap="none" strike="noStrike">
              <a:solidFill>
                <a:srgbClr val="000000"/>
              </a:solidFill>
              <a:latin typeface="Calibri"/>
              <a:ea typeface="Calibri"/>
              <a:cs typeface="Calibri"/>
              <a:sym typeface="Calibri"/>
            </a:endParaRPr>
          </a:p>
          <a:p>
            <a:pPr indent="-171450" lvl="0" marL="171450" marR="0" rtl="0" algn="l">
              <a:lnSpc>
                <a:spcPct val="50000"/>
              </a:lnSpc>
              <a:spcBef>
                <a:spcPts val="1000"/>
              </a:spcBef>
              <a:spcAft>
                <a:spcPts val="0"/>
              </a:spcAft>
              <a:buClr>
                <a:srgbClr val="000000"/>
              </a:buClr>
              <a:buSzPts val="1100"/>
              <a:buFont typeface="Arial"/>
              <a:buChar char="•"/>
            </a:pPr>
            <a:r>
              <a:rPr b="0" i="0" lang="en-US" sz="1100" u="none" cap="none" strike="noStrike">
                <a:solidFill>
                  <a:srgbClr val="000000"/>
                </a:solidFill>
                <a:latin typeface="Cambria"/>
                <a:ea typeface="Cambria"/>
                <a:cs typeface="Cambria"/>
                <a:sym typeface="Cambria"/>
              </a:rPr>
              <a:t>B. Anji Reddy, 9966646276 </a:t>
            </a:r>
            <a:r>
              <a:rPr b="0" i="0" lang="en-US" sz="1100" u="sng" cap="none" strike="noStrike">
                <a:solidFill>
                  <a:schemeClr val="hlink"/>
                </a:solidFill>
                <a:latin typeface="Cambria"/>
                <a:ea typeface="Cambria"/>
                <a:cs typeface="Cambria"/>
                <a:sym typeface="Cambria"/>
                <a:hlinkClick r:id="rId7"/>
              </a:rPr>
              <a:t>anjireddy.boddu@gmail.com</a:t>
            </a:r>
            <a:endParaRPr b="0" i="0" sz="3200" u="none" cap="none" strike="noStrike">
              <a:solidFill>
                <a:srgbClr val="000000"/>
              </a:solidFill>
              <a:latin typeface="Calibri"/>
              <a:ea typeface="Calibri"/>
              <a:cs typeface="Calibri"/>
              <a:sym typeface="Calibri"/>
            </a:endParaRPr>
          </a:p>
          <a:p>
            <a:pPr indent="-171450" lvl="0" marL="171450" marR="0" rtl="0" algn="l">
              <a:lnSpc>
                <a:spcPct val="50000"/>
              </a:lnSpc>
              <a:spcBef>
                <a:spcPts val="1000"/>
              </a:spcBef>
              <a:spcAft>
                <a:spcPts val="0"/>
              </a:spcAft>
              <a:buClr>
                <a:srgbClr val="000000"/>
              </a:buClr>
              <a:buSzPts val="1100"/>
              <a:buFont typeface="Arial"/>
              <a:buChar char="•"/>
            </a:pPr>
            <a:r>
              <a:rPr lang="en-US" sz="1200">
                <a:solidFill>
                  <a:schemeClr val="dk1"/>
                </a:solidFill>
                <a:latin typeface="Calibri"/>
                <a:ea typeface="Calibri"/>
                <a:cs typeface="Calibri"/>
                <a:sym typeface="Calibri"/>
              </a:rPr>
              <a:t>M Raju 9502855858, rajumupparapu@yahoo.com</a:t>
            </a:r>
            <a:endParaRPr b="0" i="0" sz="1200" u="none" cap="none" strike="noStrike">
              <a:solidFill>
                <a:schemeClr val="dk1"/>
              </a:solidFill>
              <a:latin typeface="Calibri"/>
              <a:ea typeface="Calibri"/>
              <a:cs typeface="Calibri"/>
              <a:sym typeface="Calibri"/>
            </a:endParaRPr>
          </a:p>
          <a:p>
            <a:pPr indent="0" lvl="0" marL="457200" marR="0" rtl="0" algn="l">
              <a:lnSpc>
                <a:spcPct val="50000"/>
              </a:lnSpc>
              <a:spcBef>
                <a:spcPts val="100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3" name="Google Shape;73;p3"/>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4" name="Google Shape;74;p3"/>
          <p:cNvSpPr txBox="1"/>
          <p:nvPr/>
        </p:nvSpPr>
        <p:spPr>
          <a:xfrm>
            <a:off x="274320" y="126999"/>
            <a:ext cx="5298000" cy="8311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Objectives of Chinna Shodha Yatra:</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Promoting grassroots innovations</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Observe the bio-diversity and its changes over the route</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Observe the livelihood practices of Villagers.</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Understand the harmony among the villagers and the nature.</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Interact with villagers, learn and document  their traditional knowledge. </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Identify creative people in the village and document their knowledge.</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Felicitate elders above 90 years at their door step.</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Understand the villagers’ perspective on Development.</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Observe resources availability and their utilization including value addition etc.</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Assess the self reliance practices.</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Talk to children, share your knowledge and inspire them with your achievements.</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Assess the aspirations of village youth and their parents</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Identify technology gaps and see the appropriateness of the tools and equipment being used by the villagers.</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Study the crop pattern and examine their suitability to the environment, people’s needs and its sustenance. </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Observe their food habits, health practices. </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Traditional practices in treatment to animals. </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Forest management and ownership of lands by tribal.</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Share the knowledge of other villages which is captured by NIF and Palle Srujana.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Who can participate?</a:t>
            </a:r>
            <a:endParaRPr b="0" i="0" sz="1400" u="none" cap="none" strike="noStrike">
              <a:solidFill>
                <a:srgbClr val="000000"/>
              </a:solidFill>
              <a:latin typeface="Arial"/>
              <a:ea typeface="Arial"/>
              <a:cs typeface="Arial"/>
              <a:sym typeface="Arial"/>
            </a:endParaRPr>
          </a:p>
          <a:p>
            <a:pPr indent="-76200" lvl="0" marL="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Participation in Chinna Shodha Yatra is voluntary. </a:t>
            </a:r>
            <a:endParaRPr b="0" i="0" sz="1400" u="none" cap="none" strike="noStrike">
              <a:solidFill>
                <a:srgbClr val="000000"/>
              </a:solidFill>
              <a:latin typeface="Arial"/>
              <a:ea typeface="Arial"/>
              <a:cs typeface="Arial"/>
              <a:sym typeface="Arial"/>
            </a:endParaRPr>
          </a:p>
          <a:p>
            <a:pPr indent="-76200" lvl="0" marL="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b="0" i="0" lang="en-US" sz="1200" u="sng" cap="none" strike="noStrike">
                <a:solidFill>
                  <a:srgbClr val="0000FF"/>
                </a:solidFill>
                <a:latin typeface="Cambria"/>
                <a:ea typeface="Cambria"/>
                <a:cs typeface="Cambria"/>
                <a:sym typeface="Cambria"/>
                <a:hlinkClick r:id="rId3">
                  <a:extLst>
                    <a:ext uri="{A12FA001-AC4F-418D-AE19-62706E023703}">
                      <ahyp:hlinkClr val="tx"/>
                    </a:ext>
                  </a:extLst>
                </a:hlinkClick>
              </a:rPr>
              <a:t>www.nifindia.org</a:t>
            </a:r>
            <a:r>
              <a:rPr b="0" i="0" lang="en-US" sz="1200" u="none" cap="none" strike="noStrike">
                <a:solidFill>
                  <a:srgbClr val="000000"/>
                </a:solidFill>
                <a:latin typeface="Cambria"/>
                <a:ea typeface="Cambria"/>
                <a:cs typeface="Cambria"/>
                <a:sym typeface="Cambria"/>
              </a:rPr>
              <a:t> and </a:t>
            </a:r>
            <a:r>
              <a:rPr b="0" i="0" lang="en-US" sz="1200" u="sng" cap="none" strike="noStrike">
                <a:solidFill>
                  <a:srgbClr val="0000FF"/>
                </a:solidFill>
                <a:latin typeface="Cambria"/>
                <a:ea typeface="Cambria"/>
                <a:cs typeface="Cambria"/>
                <a:sym typeface="Cambria"/>
                <a:hlinkClick r:id="rId4">
                  <a:extLst>
                    <a:ext uri="{A12FA001-AC4F-418D-AE19-62706E023703}">
                      <ahyp:hlinkClr val="tx"/>
                    </a:ext>
                  </a:extLst>
                </a:hlinkClick>
              </a:rPr>
              <a:t>www.pallesrujana.org</a:t>
            </a:r>
            <a:r>
              <a:rPr b="0" i="0" lang="en-US" sz="1200" u="none" cap="none" strike="noStrike">
                <a:solidFill>
                  <a:srgbClr val="000000"/>
                </a:solidFill>
                <a:latin typeface="Cambria"/>
                <a:ea typeface="Cambria"/>
                <a:cs typeface="Cambria"/>
                <a:sym typeface="Cambria"/>
              </a:rPr>
              <a:t> before volunteering to participate in the yatra.</a:t>
            </a:r>
            <a:endParaRPr b="0" i="0" sz="1400" u="none" cap="none" strike="noStrike">
              <a:solidFill>
                <a:srgbClr val="000000"/>
              </a:solidFill>
              <a:latin typeface="Arial"/>
              <a:ea typeface="Arial"/>
              <a:cs typeface="Arial"/>
              <a:sym typeface="Arial"/>
            </a:endParaRPr>
          </a:p>
          <a:p>
            <a:pPr indent="-76200" lvl="0" marL="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Physical fitness to walk 50 kms during the Shodha Yatra is essential.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Registration Fee</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A nominal amount of Rs 500 per participant as registration fee is to be paid at the beginning of the yatra which will be used against the pre-yatra expenses of planning and reconnaissance by Volunteers of Palle Srujana.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Expenses during the Yatra</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All participants including students should bear their respective travel expenses and local expenses. </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Food  and logistics expenses will be shared equally by the yatris.</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Yatra discipline needs to be strictly followed.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p:txBody>
      </p:sp>
      <p:pic>
        <p:nvPicPr>
          <p:cNvPr descr="Picture 4" id="75" name="Google Shape;75;p3"/>
          <p:cNvPicPr preferRelativeResize="0"/>
          <p:nvPr/>
        </p:nvPicPr>
        <p:blipFill rotWithShape="1">
          <a:blip r:embed="rId5">
            <a:alphaModFix/>
          </a:blip>
          <a:srcRect b="0" l="0" r="0" t="0"/>
          <a:stretch/>
        </p:blipFill>
        <p:spPr>
          <a:xfrm>
            <a:off x="5665787" y="7620000"/>
            <a:ext cx="631826" cy="533400"/>
          </a:xfrm>
          <a:prstGeom prst="rect">
            <a:avLst/>
          </a:prstGeom>
          <a:noFill/>
          <a:ln>
            <a:noFill/>
          </a:ln>
        </p:spPr>
      </p:pic>
      <p:pic>
        <p:nvPicPr>
          <p:cNvPr descr="Picture 2" id="76" name="Google Shape;76;p3"/>
          <p:cNvPicPr preferRelativeResize="0"/>
          <p:nvPr/>
        </p:nvPicPr>
        <p:blipFill rotWithShape="1">
          <a:blip r:embed="rId6">
            <a:alphaModFix/>
          </a:blip>
          <a:srcRect b="69792" l="76563" r="10938" t="17708"/>
          <a:stretch/>
        </p:blipFill>
        <p:spPr>
          <a:xfrm>
            <a:off x="5665787" y="8305800"/>
            <a:ext cx="631826" cy="473075"/>
          </a:xfrm>
          <a:prstGeom prst="rect">
            <a:avLst/>
          </a:prstGeom>
          <a:noFill/>
          <a:ln>
            <a:noFill/>
          </a:ln>
        </p:spPr>
      </p:pic>
      <p:pic>
        <p:nvPicPr>
          <p:cNvPr descr="Picture 8" id="77" name="Google Shape;77;p3"/>
          <p:cNvPicPr preferRelativeResize="0"/>
          <p:nvPr/>
        </p:nvPicPr>
        <p:blipFill rotWithShape="1">
          <a:blip r:embed="rId7">
            <a:alphaModFix/>
          </a:blip>
          <a:srcRect b="0" l="0" r="0" t="0"/>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3" name="Google Shape;83;p4"/>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4" name="Google Shape;84;p4"/>
          <p:cNvSpPr txBox="1"/>
          <p:nvPr/>
        </p:nvSpPr>
        <p:spPr>
          <a:xfrm>
            <a:off x="350519" y="365125"/>
            <a:ext cx="5174400" cy="80811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By registering into this programme, it is understood that you declare all the details that you furnished are correct and complete and in case you are student you have your parents consent. It is also understood that you abide</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by the Palle Srujana’s mission and objectives of the Chinna Shodha Yatra along with its norms and discipline. </a:t>
            </a:r>
            <a:endParaRPr b="0" i="0" sz="1400" u="none" cap="none" strike="noStrike">
              <a:solidFill>
                <a:srgbClr val="000000"/>
              </a:solidFill>
              <a:latin typeface="Arial"/>
              <a:ea typeface="Arial"/>
              <a:cs typeface="Arial"/>
              <a:sym typeface="Arial"/>
            </a:endParaRPr>
          </a:p>
          <a:p>
            <a:pPr indent="457200" lvl="1" marL="0" marR="0" rtl="0" algn="just">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Participation is limited to minimum 20 and maximum 40. If more participants register, Coordinator will select the final list. Confirmation from the Coordinator is essential. Should the registered participants be less than 20,  the yatra may get deferred.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Other Information</a:t>
            </a:r>
            <a:endParaRPr b="1" i="0" sz="1200" u="none" cap="none" strike="noStrike">
              <a:solidFill>
                <a:srgbClr val="00B050"/>
              </a:solidFill>
              <a:latin typeface="Cambria"/>
              <a:ea typeface="Cambria"/>
              <a:cs typeface="Cambria"/>
              <a:sym typeface="Cambria"/>
            </a:endParaRPr>
          </a:p>
          <a:p>
            <a:pPr indent="-76200" lvl="0" marL="60325"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Food will be centrally organized. Each yatri has to deposit Rs. </a:t>
            </a:r>
            <a:r>
              <a:rPr lang="en-US" sz="1200">
                <a:latin typeface="Cambria"/>
                <a:ea typeface="Cambria"/>
                <a:cs typeface="Cambria"/>
                <a:sym typeface="Cambria"/>
              </a:rPr>
              <a:t>1000</a:t>
            </a:r>
            <a:r>
              <a:rPr b="0" i="0" lang="en-US" sz="1200" u="none" cap="none" strike="noStrike">
                <a:solidFill>
                  <a:srgbClr val="000000"/>
                </a:solidFill>
                <a:latin typeface="Cambria"/>
                <a:ea typeface="Cambria"/>
                <a:cs typeface="Cambria"/>
                <a:sym typeface="Cambria"/>
              </a:rPr>
              <a:t>-</a:t>
            </a:r>
            <a:r>
              <a:rPr lang="en-US" sz="1200">
                <a:latin typeface="Cambria"/>
                <a:ea typeface="Cambria"/>
                <a:cs typeface="Cambria"/>
                <a:sym typeface="Cambria"/>
              </a:rPr>
              <a:t>1500</a:t>
            </a:r>
            <a:r>
              <a:rPr b="0" i="0" lang="en-US" sz="1200" u="none" cap="none" strike="noStrike">
                <a:solidFill>
                  <a:srgbClr val="000000"/>
                </a:solidFill>
                <a:latin typeface="Cambria"/>
                <a:ea typeface="Cambria"/>
                <a:cs typeface="Cambria"/>
                <a:sym typeface="Cambria"/>
              </a:rPr>
              <a:t> for the food on the first day.  Accounts will be tracked and settled by a volunteer from the yatris before dispersal on </a:t>
            </a:r>
            <a:r>
              <a:rPr lang="en-US" sz="1200">
                <a:latin typeface="Cambria"/>
                <a:ea typeface="Cambria"/>
                <a:cs typeface="Cambria"/>
                <a:sym typeface="Cambria"/>
              </a:rPr>
              <a:t>11th</a:t>
            </a:r>
            <a:r>
              <a:rPr b="0" i="0" lang="en-US" sz="1200" u="none" cap="none" strike="noStrike">
                <a:solidFill>
                  <a:srgbClr val="000000"/>
                </a:solidFill>
                <a:latin typeface="Cambria"/>
                <a:ea typeface="Cambria"/>
                <a:cs typeface="Cambria"/>
                <a:sym typeface="Cambria"/>
              </a:rPr>
              <a:t> </a:t>
            </a:r>
            <a:r>
              <a:rPr lang="en-US" sz="1200">
                <a:latin typeface="Cambria"/>
                <a:ea typeface="Cambria"/>
                <a:cs typeface="Cambria"/>
                <a:sym typeface="Cambria"/>
              </a:rPr>
              <a:t>Decembe</a:t>
            </a:r>
            <a:r>
              <a:rPr b="0" i="0" lang="en-US" sz="1200" u="none" cap="none" strike="noStrike">
                <a:solidFill>
                  <a:srgbClr val="000000"/>
                </a:solidFill>
                <a:latin typeface="Cambria"/>
                <a:ea typeface="Cambria"/>
                <a:cs typeface="Cambria"/>
                <a:sym typeface="Cambria"/>
              </a:rPr>
              <a:t>r 2022. </a:t>
            </a:r>
            <a:endParaRPr b="0" i="0" sz="3200" u="none" cap="none" strike="noStrike">
              <a:solidFill>
                <a:srgbClr val="000000"/>
              </a:solidFill>
              <a:latin typeface="Calibri"/>
              <a:ea typeface="Calibri"/>
              <a:cs typeface="Calibri"/>
              <a:sym typeface="Calibri"/>
            </a:endParaRPr>
          </a:p>
          <a:p>
            <a:pPr indent="-76200" lvl="0" marL="60325"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Boarding during the three days is free, we would sleep in a school, a panchayat office or a temple with no charges - courtesy village people but in very rare instances we may stay in a hostel and have to pay the expenses for stay. </a:t>
            </a:r>
            <a:endParaRPr b="0" i="0" sz="3200" u="none" cap="none" strike="noStrike">
              <a:solidFill>
                <a:srgbClr val="000000"/>
              </a:solidFill>
              <a:latin typeface="Calibri"/>
              <a:ea typeface="Calibri"/>
              <a:cs typeface="Calibri"/>
              <a:sym typeface="Calibri"/>
            </a:endParaRPr>
          </a:p>
          <a:p>
            <a:pPr indent="-76200" lvl="0" marL="60325"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yatris are welcome for this purpose. You are welcome to bring shawls and other items.</a:t>
            </a:r>
            <a:endParaRPr b="0" i="0" sz="1400" u="none" cap="none" strike="noStrike">
              <a:solidFill>
                <a:srgbClr val="000000"/>
              </a:solidFill>
              <a:latin typeface="Arial"/>
              <a:ea typeface="Arial"/>
              <a:cs typeface="Arial"/>
              <a:sym typeface="Arial"/>
            </a:endParaRPr>
          </a:p>
          <a:p>
            <a:pPr indent="-76200" lvl="0" marL="60325"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b="0" i="0" sz="1400" u="none" cap="none" strike="noStrike">
              <a:solidFill>
                <a:srgbClr val="000000"/>
              </a:solidFill>
              <a:latin typeface="Arial"/>
              <a:ea typeface="Arial"/>
              <a:cs typeface="Arial"/>
              <a:sym typeface="Arial"/>
            </a:endParaRPr>
          </a:p>
          <a:p>
            <a:pPr indent="-76200" lvl="0" marL="60325"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Recipe competitions will be conducted for the local women </a:t>
            </a:r>
            <a:endParaRPr b="0" i="0" sz="3200" u="none" cap="none" strike="noStrike">
              <a:solidFill>
                <a:srgbClr val="000000"/>
              </a:solidFill>
              <a:latin typeface="Calibri"/>
              <a:ea typeface="Calibri"/>
              <a:cs typeface="Calibri"/>
              <a:sym typeface="Calibri"/>
            </a:endParaRPr>
          </a:p>
          <a:p>
            <a:pPr indent="-76200" lvl="0" marL="60325"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For more details, please write to anjireddy.boddu@gmail.com</a:t>
            </a:r>
            <a:endParaRPr b="0" i="0" sz="1400" u="none" cap="none" strike="noStrike">
              <a:solidFill>
                <a:srgbClr val="000000"/>
              </a:solidFill>
              <a:latin typeface="Arial"/>
              <a:ea typeface="Arial"/>
              <a:cs typeface="Arial"/>
              <a:sym typeface="Arial"/>
            </a:endParaRPr>
          </a:p>
          <a:p>
            <a:pPr indent="-76200" lvl="0" marL="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Each yatri is expected to do the following:</a:t>
            </a:r>
            <a:endParaRPr b="0" i="0" sz="3200" u="none" cap="none" strike="noStrike">
              <a:solidFill>
                <a:srgbClr val="000000"/>
              </a:solidFill>
              <a:latin typeface="Calibri"/>
              <a:ea typeface="Calibri"/>
              <a:cs typeface="Calibri"/>
              <a:sym typeface="Calibri"/>
            </a:endParaRPr>
          </a:p>
          <a:p>
            <a:pPr indent="-69850" lvl="1" marL="457200" marR="0" rtl="0" algn="l">
              <a:lnSpc>
                <a:spcPct val="100000"/>
              </a:lnSpc>
              <a:spcBef>
                <a:spcPts val="0"/>
              </a:spcBef>
              <a:spcAft>
                <a:spcPts val="0"/>
              </a:spcAft>
              <a:buClr>
                <a:srgbClr val="000000"/>
              </a:buClr>
              <a:buSzPts val="1100"/>
              <a:buFont typeface="Cambria"/>
              <a:buChar char="▪"/>
            </a:pPr>
            <a:r>
              <a:rPr b="0" i="0" lang="en-US" sz="1100" u="none" cap="none" strike="noStrike">
                <a:solidFill>
                  <a:srgbClr val="000000"/>
                </a:solidFill>
                <a:latin typeface="Cambria"/>
                <a:ea typeface="Cambria"/>
                <a:cs typeface="Cambria"/>
                <a:sym typeface="Cambria"/>
              </a:rPr>
              <a:t> Maintain a positive attitude and shift to learning mode. </a:t>
            </a:r>
            <a:endParaRPr b="0" i="0" sz="2800" u="none" cap="none" strike="noStrike">
              <a:solidFill>
                <a:srgbClr val="000000"/>
              </a:solidFill>
              <a:latin typeface="Calibri"/>
              <a:ea typeface="Calibri"/>
              <a:cs typeface="Calibri"/>
              <a:sym typeface="Calibri"/>
            </a:endParaRPr>
          </a:p>
          <a:p>
            <a:pPr indent="-69850" lvl="1" marL="457200" marR="0" rtl="0" algn="l">
              <a:lnSpc>
                <a:spcPct val="100000"/>
              </a:lnSpc>
              <a:spcBef>
                <a:spcPts val="0"/>
              </a:spcBef>
              <a:spcAft>
                <a:spcPts val="0"/>
              </a:spcAft>
              <a:buClr>
                <a:srgbClr val="000000"/>
              </a:buClr>
              <a:buSzPts val="1100"/>
              <a:buFont typeface="Cambria"/>
              <a:buChar char="▪"/>
            </a:pPr>
            <a:r>
              <a:rPr b="0" i="0" lang="en-US" sz="1100" u="none" cap="none" strike="noStrike">
                <a:solidFill>
                  <a:srgbClr val="000000"/>
                </a:solidFill>
                <a:latin typeface="Cambria"/>
                <a:ea typeface="Cambria"/>
                <a:cs typeface="Cambria"/>
                <a:sym typeface="Cambria"/>
              </a:rPr>
              <a:t>Dress decently to ensure people are not attracted by our dress and gadgets. Look normal and try to merge with people. </a:t>
            </a:r>
            <a:endParaRPr b="0" i="0" sz="1400" u="none" cap="none" strike="noStrike">
              <a:solidFill>
                <a:srgbClr val="000000"/>
              </a:solidFill>
              <a:latin typeface="Arial"/>
              <a:ea typeface="Arial"/>
              <a:cs typeface="Arial"/>
              <a:sym typeface="Arial"/>
            </a:endParaRPr>
          </a:p>
          <a:p>
            <a:pPr indent="-69850" lvl="1" marL="457200" marR="0" rtl="0" algn="l">
              <a:lnSpc>
                <a:spcPct val="100000"/>
              </a:lnSpc>
              <a:spcBef>
                <a:spcPts val="0"/>
              </a:spcBef>
              <a:spcAft>
                <a:spcPts val="0"/>
              </a:spcAft>
              <a:buClr>
                <a:srgbClr val="000000"/>
              </a:buClr>
              <a:buSzPts val="1100"/>
              <a:buFont typeface="Cambria"/>
              <a:buChar char="▪"/>
            </a:pPr>
            <a:r>
              <a:rPr b="0" i="0" lang="en-US" sz="1100" u="none" cap="none" strike="noStrike">
                <a:solidFill>
                  <a:srgbClr val="000000"/>
                </a:solidFill>
                <a:latin typeface="Cambria"/>
                <a:ea typeface="Cambria"/>
                <a:cs typeface="Cambria"/>
                <a:sym typeface="Cambria"/>
              </a:rPr>
              <a:t> Keep active and participate whole heartedly.</a:t>
            </a:r>
            <a:endParaRPr b="0" i="0" sz="1400" u="none" cap="none" strike="noStrike">
              <a:solidFill>
                <a:srgbClr val="000000"/>
              </a:solidFill>
              <a:latin typeface="Arial"/>
              <a:ea typeface="Arial"/>
              <a:cs typeface="Arial"/>
              <a:sym typeface="Arial"/>
            </a:endParaRPr>
          </a:p>
          <a:p>
            <a:pPr indent="-69850" lvl="1" marL="457200" marR="0" rtl="0" algn="l">
              <a:lnSpc>
                <a:spcPct val="100000"/>
              </a:lnSpc>
              <a:spcBef>
                <a:spcPts val="0"/>
              </a:spcBef>
              <a:spcAft>
                <a:spcPts val="0"/>
              </a:spcAft>
              <a:buClr>
                <a:srgbClr val="000000"/>
              </a:buClr>
              <a:buSzPts val="1100"/>
              <a:buFont typeface="Cambria"/>
              <a:buChar char="▪"/>
            </a:pPr>
            <a:r>
              <a:rPr b="0" i="0" lang="en-US" sz="1100" u="none" cap="none" strike="noStrike">
                <a:solidFill>
                  <a:srgbClr val="000000"/>
                </a:solidFill>
                <a:latin typeface="Cambria"/>
                <a:ea typeface="Cambria"/>
                <a:cs typeface="Cambria"/>
                <a:sym typeface="Cambria"/>
              </a:rPr>
              <a:t> Interact with other participants extensively.</a:t>
            </a:r>
            <a:endParaRPr b="0" i="0" sz="1400" u="none" cap="none" strike="noStrike">
              <a:solidFill>
                <a:srgbClr val="000000"/>
              </a:solidFill>
              <a:latin typeface="Arial"/>
              <a:ea typeface="Arial"/>
              <a:cs typeface="Arial"/>
              <a:sym typeface="Arial"/>
            </a:endParaRPr>
          </a:p>
          <a:p>
            <a:pPr indent="-69850" lvl="1" marL="457200" marR="0" rtl="0" algn="l">
              <a:lnSpc>
                <a:spcPct val="100000"/>
              </a:lnSpc>
              <a:spcBef>
                <a:spcPts val="0"/>
              </a:spcBef>
              <a:spcAft>
                <a:spcPts val="0"/>
              </a:spcAft>
              <a:buClr>
                <a:srgbClr val="000000"/>
              </a:buClr>
              <a:buSzPts val="1100"/>
              <a:buFont typeface="Cambria"/>
              <a:buChar char="▪"/>
            </a:pPr>
            <a:r>
              <a:rPr b="0" i="0" lang="en-US" sz="1100" u="none" cap="none" strike="noStrike">
                <a:solidFill>
                  <a:srgbClr val="000000"/>
                </a:solidFill>
                <a:latin typeface="Cambria"/>
                <a:ea typeface="Cambria"/>
                <a:cs typeface="Cambria"/>
                <a:sym typeface="Cambria"/>
              </a:rPr>
              <a:t> Talk to villagers with respect and learn from them.</a:t>
            </a:r>
            <a:endParaRPr b="0" i="0" sz="2800" u="none" cap="none" strike="noStrike">
              <a:solidFill>
                <a:srgbClr val="000000"/>
              </a:solidFill>
              <a:latin typeface="Calibri"/>
              <a:ea typeface="Calibri"/>
              <a:cs typeface="Calibri"/>
              <a:sym typeface="Calibri"/>
            </a:endParaRPr>
          </a:p>
          <a:p>
            <a:pPr indent="-69850" lvl="1" marL="457200" marR="0" rtl="0" algn="l">
              <a:lnSpc>
                <a:spcPct val="100000"/>
              </a:lnSpc>
              <a:spcBef>
                <a:spcPts val="0"/>
              </a:spcBef>
              <a:spcAft>
                <a:spcPts val="0"/>
              </a:spcAft>
              <a:buClr>
                <a:srgbClr val="000000"/>
              </a:buClr>
              <a:buSzPts val="1100"/>
              <a:buFont typeface="Cambria"/>
              <a:buChar char="▪"/>
            </a:pPr>
            <a:r>
              <a:rPr b="0" i="0" lang="en-US" sz="1100" u="none" cap="none" strike="noStrike">
                <a:solidFill>
                  <a:srgbClr val="000000"/>
                </a:solidFill>
                <a:latin typeface="Cambria"/>
                <a:ea typeface="Cambria"/>
                <a:cs typeface="Cambria"/>
                <a:sym typeface="Cambria"/>
              </a:rPr>
              <a:t>Be courteous to women, children and old persons.</a:t>
            </a:r>
            <a:endParaRPr b="0" i="0" sz="1400" u="none" cap="none" strike="noStrike">
              <a:solidFill>
                <a:srgbClr val="000000"/>
              </a:solidFill>
              <a:latin typeface="Arial"/>
              <a:ea typeface="Arial"/>
              <a:cs typeface="Arial"/>
              <a:sym typeface="Arial"/>
            </a:endParaRPr>
          </a:p>
          <a:p>
            <a:pPr indent="-69850" lvl="1" marL="457200" marR="0" rtl="0" algn="l">
              <a:lnSpc>
                <a:spcPct val="100000"/>
              </a:lnSpc>
              <a:spcBef>
                <a:spcPts val="0"/>
              </a:spcBef>
              <a:spcAft>
                <a:spcPts val="0"/>
              </a:spcAft>
              <a:buClr>
                <a:srgbClr val="000000"/>
              </a:buClr>
              <a:buSzPts val="1100"/>
              <a:buFont typeface="Cambria"/>
              <a:buChar char="▪"/>
            </a:pPr>
            <a:r>
              <a:rPr b="0" i="0" lang="en-US" sz="1100" u="none" cap="none" strike="noStrike">
                <a:solidFill>
                  <a:srgbClr val="000000"/>
                </a:solidFill>
                <a:latin typeface="Cambria"/>
                <a:ea typeface="Cambria"/>
                <a:cs typeface="Cambria"/>
                <a:sym typeface="Cambria"/>
              </a:rPr>
              <a:t> Share impressions everyday and more on the last day. </a:t>
            </a:r>
            <a:endParaRPr b="0" i="0" sz="1400" u="none" cap="none" strike="noStrike">
              <a:solidFill>
                <a:srgbClr val="000000"/>
              </a:solidFill>
              <a:latin typeface="Arial"/>
              <a:ea typeface="Arial"/>
              <a:cs typeface="Arial"/>
              <a:sym typeface="Arial"/>
            </a:endParaRPr>
          </a:p>
          <a:p>
            <a:pPr indent="-69850" lvl="1" marL="457200" marR="0" rtl="0" algn="l">
              <a:lnSpc>
                <a:spcPct val="100000"/>
              </a:lnSpc>
              <a:spcBef>
                <a:spcPts val="0"/>
              </a:spcBef>
              <a:spcAft>
                <a:spcPts val="0"/>
              </a:spcAft>
              <a:buClr>
                <a:srgbClr val="000000"/>
              </a:buClr>
              <a:buSzPts val="1100"/>
              <a:buFont typeface="Cambria"/>
              <a:buChar char="▪"/>
            </a:pPr>
            <a:r>
              <a:rPr b="0" i="0" lang="en-US" sz="1100" u="none" cap="none" strike="noStrike">
                <a:solidFill>
                  <a:srgbClr val="000000"/>
                </a:solidFill>
                <a:latin typeface="Cambria"/>
                <a:ea typeface="Cambria"/>
                <a:cs typeface="Cambria"/>
                <a:sym typeface="Cambria"/>
              </a:rPr>
              <a:t> A detailed report on your impressions (along with your willingness to work in some activity of Palle Srujana) to be mailed by  7 March 2022 to </a:t>
            </a:r>
            <a:endParaRPr b="0" i="0" sz="2800" u="none" cap="none" strike="noStrike">
              <a:solidFill>
                <a:srgbClr val="000000"/>
              </a:solidFill>
              <a:latin typeface="Calibri"/>
              <a:ea typeface="Calibri"/>
              <a:cs typeface="Calibri"/>
              <a:sym typeface="Calibri"/>
            </a:endParaRPr>
          </a:p>
          <a:p>
            <a:pPr indent="457200" lvl="1" marL="0" marR="0" rtl="0" algn="l">
              <a:lnSpc>
                <a:spcPct val="100000"/>
              </a:lnSpc>
              <a:spcBef>
                <a:spcPts val="0"/>
              </a:spcBef>
              <a:spcAft>
                <a:spcPts val="0"/>
              </a:spcAft>
              <a:buClr>
                <a:srgbClr val="000000"/>
              </a:buClr>
              <a:buSzPts val="1100"/>
              <a:buFont typeface="Cambria"/>
              <a:buNone/>
            </a:pPr>
            <a:r>
              <a:rPr b="0" i="0" lang="en-US" sz="1100" u="none" cap="none" strike="noStrike">
                <a:solidFill>
                  <a:srgbClr val="000000"/>
                </a:solidFill>
                <a:latin typeface="Cambria"/>
                <a:ea typeface="Cambria"/>
                <a:cs typeface="Cambria"/>
                <a:sym typeface="Cambria"/>
              </a:rPr>
              <a:t>Brig. (Retd.) P. Ganesham   </a:t>
            </a:r>
            <a:r>
              <a:rPr b="0" i="0" lang="en-US" sz="1100" u="sng" cap="none" strike="noStrike">
                <a:solidFill>
                  <a:srgbClr val="0000FF"/>
                </a:solidFill>
                <a:latin typeface="Cambria"/>
                <a:ea typeface="Cambria"/>
                <a:cs typeface="Cambria"/>
                <a:sym typeface="Cambria"/>
                <a:hlinkClick r:id="rId3">
                  <a:extLst>
                    <a:ext uri="{A12FA001-AC4F-418D-AE19-62706E023703}">
                      <ahyp:hlinkClr val="tx"/>
                    </a:ext>
                  </a:extLst>
                </a:hlinkClick>
              </a:rPr>
              <a:t>president@pallesrujana.org</a:t>
            </a:r>
            <a:endParaRPr b="0" i="0" sz="1400" u="none" cap="none" strike="noStrike">
              <a:solidFill>
                <a:srgbClr val="000000"/>
              </a:solidFill>
              <a:latin typeface="Arial"/>
              <a:ea typeface="Arial"/>
              <a:cs typeface="Arial"/>
              <a:sym typeface="Arial"/>
            </a:endParaRPr>
          </a:p>
        </p:txBody>
      </p:sp>
      <p:pic>
        <p:nvPicPr>
          <p:cNvPr descr="Picture 4" id="85" name="Google Shape;85;p4"/>
          <p:cNvPicPr preferRelativeResize="0"/>
          <p:nvPr/>
        </p:nvPicPr>
        <p:blipFill rotWithShape="1">
          <a:blip r:embed="rId4">
            <a:alphaModFix/>
          </a:blip>
          <a:srcRect b="0" l="0" r="0" t="0"/>
          <a:stretch/>
        </p:blipFill>
        <p:spPr>
          <a:xfrm>
            <a:off x="5665787" y="7620000"/>
            <a:ext cx="631826" cy="533400"/>
          </a:xfrm>
          <a:prstGeom prst="rect">
            <a:avLst/>
          </a:prstGeom>
          <a:noFill/>
          <a:ln>
            <a:noFill/>
          </a:ln>
        </p:spPr>
      </p:pic>
      <p:pic>
        <p:nvPicPr>
          <p:cNvPr descr="Picture 2" id="86" name="Google Shape;86;p4"/>
          <p:cNvPicPr preferRelativeResize="0"/>
          <p:nvPr/>
        </p:nvPicPr>
        <p:blipFill rotWithShape="1">
          <a:blip r:embed="rId5">
            <a:alphaModFix/>
          </a:blip>
          <a:srcRect b="69792" l="76563" r="10938" t="17708"/>
          <a:stretch/>
        </p:blipFill>
        <p:spPr>
          <a:xfrm>
            <a:off x="5665787" y="8305800"/>
            <a:ext cx="631826" cy="473075"/>
          </a:xfrm>
          <a:prstGeom prst="rect">
            <a:avLst/>
          </a:prstGeom>
          <a:noFill/>
          <a:ln>
            <a:noFill/>
          </a:ln>
        </p:spPr>
      </p:pic>
      <p:pic>
        <p:nvPicPr>
          <p:cNvPr descr="Picture 8" id="87" name="Google Shape;87;p4"/>
          <p:cNvPicPr preferRelativeResize="0"/>
          <p:nvPr/>
        </p:nvPicPr>
        <p:blipFill rotWithShape="1">
          <a:blip r:embed="rId6">
            <a:alphaModFix/>
          </a:blip>
          <a:srcRect b="0" l="0" r="0" t="0"/>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3" name="Google Shape;93;p5"/>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4" name="Google Shape;94;p5"/>
          <p:cNvSpPr txBox="1"/>
          <p:nvPr/>
        </p:nvSpPr>
        <p:spPr>
          <a:xfrm>
            <a:off x="426719" y="304799"/>
            <a:ext cx="5150400" cy="73728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What to carry</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1-2 sets of change of clothes</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Torch light with spare batteries</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Steel plate, tumbler and  spoon</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Pad and pen/pencil</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Camera, video</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Bed sheets (2). Pillow(Only desirable)</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A Mug</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Water bottle</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Cap</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Suitable  footwear – avoid new shoes</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First aid kit</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Medicines, if you are using any </a:t>
            </a:r>
            <a:endParaRPr b="0" i="0" sz="1400" u="none" cap="none" strike="noStrike">
              <a:solidFill>
                <a:srgbClr val="000000"/>
              </a:solidFill>
              <a:latin typeface="Arial"/>
              <a:ea typeface="Arial"/>
              <a:cs typeface="Arial"/>
              <a:sym typeface="Arial"/>
            </a:endParaRPr>
          </a:p>
          <a:p>
            <a:pPr indent="-76200" lvl="1" marL="457200" marR="0" rtl="0" algn="l">
              <a:lnSpc>
                <a:spcPct val="100000"/>
              </a:lnSpc>
              <a:spcBef>
                <a:spcPts val="0"/>
              </a:spcBef>
              <a:spcAft>
                <a:spcPts val="0"/>
              </a:spcAft>
              <a:buClr>
                <a:srgbClr val="000000"/>
              </a:buClr>
              <a:buSzPts val="1200"/>
              <a:buFont typeface="Courier New"/>
              <a:buChar char="o"/>
            </a:pPr>
            <a:r>
              <a:rPr b="0" i="0" lang="en-US" sz="1200" u="none" cap="none" strike="noStrike">
                <a:solidFill>
                  <a:srgbClr val="000000"/>
                </a:solidFill>
                <a:latin typeface="Cambria"/>
                <a:ea typeface="Cambria"/>
                <a:cs typeface="Cambria"/>
                <a:sym typeface="Cambria"/>
              </a:rPr>
              <a:t>  One bag per participant will be carried separately in a logistic</a:t>
            </a:r>
            <a:endParaRPr b="0" i="0" sz="2800" u="none" cap="none" strike="noStrike">
              <a:solidFill>
                <a:srgbClr val="000000"/>
              </a:solidFill>
              <a:latin typeface="Calibri"/>
              <a:ea typeface="Calibri"/>
              <a:cs typeface="Calibri"/>
              <a:sym typeface="Calibri"/>
            </a:endParaRPr>
          </a:p>
          <a:p>
            <a:pPr indent="457200" lvl="1"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     vehicle.</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800"/>
              <a:buFont typeface="Courier New"/>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Useful Information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mbria"/>
              <a:buNone/>
            </a:pPr>
            <a:r>
              <a:rPr b="0" i="0" lang="en-US" sz="1100" u="none" cap="none" strike="noStrike">
                <a:solidFill>
                  <a:srgbClr val="000000"/>
                </a:solidFill>
                <a:latin typeface="Cambria"/>
                <a:ea typeface="Cambria"/>
                <a:cs typeface="Cambria"/>
                <a:sym typeface="Cambria"/>
              </a:rPr>
              <a:t>Kindly refer below for some important instructions/information for the Shodha Yatra:</a:t>
            </a:r>
            <a:endParaRPr b="0" i="0" sz="3200" u="none" cap="none" strike="noStrike">
              <a:solidFill>
                <a:srgbClr val="000000"/>
              </a:solidFill>
              <a:latin typeface="Calibri"/>
              <a:ea typeface="Calibri"/>
              <a:cs typeface="Calibri"/>
              <a:sym typeface="Calibri"/>
            </a:endParaRPr>
          </a:p>
          <a:p>
            <a:pPr indent="-171450" lvl="0" marL="171450" marR="0" rtl="0" algn="just">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Cambria"/>
                <a:ea typeface="Cambria"/>
                <a:cs typeface="Cambria"/>
                <a:sym typeface="Cambria"/>
              </a:rPr>
              <a:t>Travel light and bring only as much luggage, which you can handle by yourself. </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Cambria"/>
                <a:ea typeface="Cambria"/>
                <a:cs typeface="Cambria"/>
                <a:sym typeface="Cambria"/>
              </a:rPr>
              <a:t>Sleeping gear has to be brought by the participant as it will not be provided</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Cambria"/>
                <a:ea typeface="Cambria"/>
                <a:cs typeface="Cambria"/>
                <a:sym typeface="Cambria"/>
              </a:rPr>
              <a:t>Mobile signals may not be available for most of the route </a:t>
            </a:r>
            <a:endParaRPr b="0" i="0" sz="3200" u="none" cap="none" strike="noStrike">
              <a:solidFill>
                <a:srgbClr val="000000"/>
              </a:solidFill>
              <a:latin typeface="Calibri"/>
              <a:ea typeface="Calibri"/>
              <a:cs typeface="Calibri"/>
              <a:sym typeface="Calibri"/>
            </a:endParaRPr>
          </a:p>
          <a:p>
            <a:pPr indent="-171450" lvl="0" marL="171450" marR="0" rtl="0" algn="just">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Cambria"/>
                <a:ea typeface="Cambria"/>
                <a:cs typeface="Cambria"/>
                <a:sym typeface="Cambria"/>
              </a:rPr>
              <a:t>It is expected that during the Chinna Shodha Yatra, the participants would walk     with their friends/colleagues. The objective of this walk is to get to know other people and learn from them.</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bag for disposal later.</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Cambria"/>
                <a:ea typeface="Cambria"/>
                <a:cs typeface="Cambria"/>
                <a:sym typeface="Cambria"/>
              </a:rPr>
              <a:t>Closed bathroom/washroom facility may not be available.</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Cambria"/>
                <a:ea typeface="Cambria"/>
                <a:cs typeface="Cambria"/>
                <a:sym typeface="Cambria"/>
              </a:rPr>
              <a:t>Sometimes due to unforeseen reasons, food may be delayed. Kindly bear all this</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Cambria"/>
              <a:buNone/>
            </a:pPr>
            <a:r>
              <a:rPr b="0" i="0" lang="en-US" sz="1100" u="none" cap="none" strike="noStrike">
                <a:solidFill>
                  <a:srgbClr val="000000"/>
                </a:solidFill>
                <a:latin typeface="Cambria"/>
                <a:ea typeface="Cambria"/>
                <a:cs typeface="Cambria"/>
                <a:sym typeface="Cambria"/>
              </a:rPr>
              <a:t>      in mind. </a:t>
            </a:r>
            <a:endParaRPr b="0" i="0" sz="3200" u="none" cap="none" strike="noStrike">
              <a:solidFill>
                <a:srgbClr val="000000"/>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3200"/>
              <a:buFont typeface="Courier New"/>
              <a:buNone/>
            </a:pPr>
            <a:r>
              <a:t/>
            </a:r>
            <a:endParaRPr b="0" i="0" sz="3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B050"/>
              </a:buClr>
              <a:buSzPts val="1200"/>
              <a:buFont typeface="Cambria"/>
              <a:buNone/>
            </a:pPr>
            <a:r>
              <a:rPr b="1" i="1" lang="en-US" sz="1200" u="none" cap="none" strike="noStrike">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p:txBody>
      </p:sp>
      <p:pic>
        <p:nvPicPr>
          <p:cNvPr descr="Picture 4" id="95" name="Google Shape;95;p5"/>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96" name="Google Shape;96;p5"/>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pic>
        <p:nvPicPr>
          <p:cNvPr descr="Picture 8" id="97" name="Google Shape;97;p5"/>
          <p:cNvPicPr preferRelativeResize="0"/>
          <p:nvPr/>
        </p:nvPicPr>
        <p:blipFill rotWithShape="1">
          <a:blip r:embed="rId5">
            <a:alphaModFix/>
          </a:blip>
          <a:srcRect b="0" l="0" r="0" t="0"/>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nvSpPr>
        <p:spPr>
          <a:xfrm>
            <a:off x="350519" y="290513"/>
            <a:ext cx="5166300" cy="70806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600"/>
              <a:buFont typeface="Cambria"/>
              <a:buNone/>
            </a:pPr>
            <a:r>
              <a:rPr b="1" i="1" lang="en-US" sz="1600" u="none" cap="none" strike="noStrike">
                <a:solidFill>
                  <a:srgbClr val="00B050"/>
                </a:solidFill>
                <a:latin typeface="Cambria"/>
                <a:ea typeface="Cambria"/>
                <a:cs typeface="Cambria"/>
                <a:sym typeface="Cambria"/>
              </a:rPr>
              <a:t>Mentor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Brig. (Retd.) P. Ganesham, VSM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President, Palle Srujana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Mobile: +91 9866001678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president@pallesrujana.org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Palle Srujana </a:t>
            </a:r>
            <a:r>
              <a:rPr b="0" i="0" lang="en-US" sz="1200" u="none" cap="none" strike="noStrike">
                <a:solidFill>
                  <a:srgbClr val="000000"/>
                </a:solidFill>
                <a:latin typeface="Cambria"/>
                <a:ea typeface="Cambria"/>
                <a:cs typeface="Cambria"/>
                <a:sym typeface="Cambria"/>
              </a:rPr>
              <a:t>is a voluntary organisation based in Hyderabad. It strives  to   promote  creativity at grassroots level in  Telangana and Andhra Pradesh. Please visit </a:t>
            </a:r>
            <a:r>
              <a:rPr b="0" i="0" lang="en-US" sz="1200" u="sng" cap="none" strike="noStrike">
                <a:solidFill>
                  <a:srgbClr val="0000FF"/>
                </a:solidFill>
                <a:latin typeface="Cambria"/>
                <a:ea typeface="Cambria"/>
                <a:cs typeface="Cambria"/>
                <a:sym typeface="Cambria"/>
                <a:hlinkClick r:id="rId3">
                  <a:extLst>
                    <a:ext uri="{A12FA001-AC4F-418D-AE19-62706E023703}">
                      <ahyp:hlinkClr val="tx"/>
                    </a:ext>
                  </a:extLst>
                </a:hlinkClick>
              </a:rPr>
              <a:t>www.pallesrujana.org</a:t>
            </a:r>
            <a:r>
              <a:rPr b="0" i="0" lang="en-US" sz="1200" u="none" cap="none" strike="noStrike">
                <a:solidFill>
                  <a:srgbClr val="000000"/>
                </a:solidFill>
                <a:latin typeface="Cambria"/>
                <a:ea typeface="Cambria"/>
                <a:cs typeface="Cambria"/>
                <a:sym typeface="Cambria"/>
              </a:rPr>
              <a:t> for more details.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Our core activities:</a:t>
            </a:r>
            <a:endParaRPr b="0" i="0" sz="1400" u="none" cap="none" strike="noStrike">
              <a:solidFill>
                <a:srgbClr val="000000"/>
              </a:solidFill>
              <a:latin typeface="Arial"/>
              <a:ea typeface="Arial"/>
              <a:cs typeface="Arial"/>
              <a:sym typeface="Arial"/>
            </a:endParaRPr>
          </a:p>
          <a:p>
            <a:pPr indent="-76200" lvl="1" marL="45720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Scouting and supporting Grassroots Innovation</a:t>
            </a:r>
            <a:endParaRPr b="0" i="0" sz="1400" u="none" cap="none" strike="noStrike">
              <a:solidFill>
                <a:srgbClr val="000000"/>
              </a:solidFill>
              <a:latin typeface="Arial"/>
              <a:ea typeface="Arial"/>
              <a:cs typeface="Arial"/>
              <a:sym typeface="Arial"/>
            </a:endParaRPr>
          </a:p>
          <a:p>
            <a:pPr indent="-76200" lvl="1" marL="45720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Scouting, documenting and dissemination of traditional      </a:t>
            </a:r>
            <a:endParaRPr b="0" i="0" sz="1400" u="none" cap="none" strike="noStrike">
              <a:solidFill>
                <a:srgbClr val="000000"/>
              </a:solidFill>
              <a:latin typeface="Arial"/>
              <a:ea typeface="Arial"/>
              <a:cs typeface="Arial"/>
              <a:sym typeface="Arial"/>
            </a:endParaRPr>
          </a:p>
          <a:p>
            <a:pPr indent="457200" lvl="1" marL="0" marR="0" rtl="0" algn="just">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   knowledge and healing methods</a:t>
            </a:r>
            <a:endParaRPr b="0" i="0" sz="1400" u="none" cap="none" strike="noStrike">
              <a:solidFill>
                <a:srgbClr val="000000"/>
              </a:solidFill>
              <a:latin typeface="Arial"/>
              <a:ea typeface="Arial"/>
              <a:cs typeface="Arial"/>
              <a:sym typeface="Arial"/>
            </a:endParaRPr>
          </a:p>
          <a:p>
            <a:pPr indent="-76200" lvl="1" marL="45720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Internships to anyone  interested in learning from Informal sector</a:t>
            </a:r>
            <a:endParaRPr b="0" i="0" sz="1400" u="none" cap="none" strike="noStrike">
              <a:solidFill>
                <a:srgbClr val="000000"/>
              </a:solidFill>
              <a:latin typeface="Arial"/>
              <a:ea typeface="Arial"/>
              <a:cs typeface="Arial"/>
              <a:sym typeface="Arial"/>
            </a:endParaRPr>
          </a:p>
          <a:p>
            <a:pPr indent="-114300" lvl="1" marL="57150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Dissemination of grassroots knowledge  through publishing a bi-    monthly magazine in Telugu</a:t>
            </a:r>
            <a:endParaRPr b="0" i="0" sz="1400" u="none" cap="none" strike="noStrike">
              <a:solidFill>
                <a:srgbClr val="000000"/>
              </a:solidFill>
              <a:latin typeface="Arial"/>
              <a:ea typeface="Arial"/>
              <a:cs typeface="Arial"/>
              <a:sym typeface="Arial"/>
            </a:endParaRPr>
          </a:p>
          <a:p>
            <a:pPr indent="-114300" lvl="1" marL="57150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b="0" i="0" sz="1400" u="none" cap="none" strike="noStrike">
              <a:solidFill>
                <a:srgbClr val="000000"/>
              </a:solidFill>
              <a:latin typeface="Arial"/>
              <a:ea typeface="Arial"/>
              <a:cs typeface="Arial"/>
              <a:sym typeface="Arial"/>
            </a:endParaRPr>
          </a:p>
          <a:p>
            <a:pPr indent="-76200" lvl="1" marL="45720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 Promoting entrepreneurship with grassroots innovations</a:t>
            </a:r>
            <a:endParaRPr b="0" i="0" sz="1400" u="none" cap="none" strike="noStrike">
              <a:solidFill>
                <a:srgbClr val="000000"/>
              </a:solidFill>
              <a:latin typeface="Arial"/>
              <a:ea typeface="Arial"/>
              <a:cs typeface="Arial"/>
              <a:sym typeface="Arial"/>
            </a:endParaRPr>
          </a:p>
          <a:p>
            <a:pPr indent="-76200" lvl="1" marL="45720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Seek problems and find solutions for the unmet needs of masses.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Address: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77, Vayupuri, Road No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Post Sainikpuri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Secunderabad 500094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Telangana, India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Office: 040 - 27111959</a:t>
            </a:r>
            <a:endParaRPr b="0" i="0" sz="1400" u="none" cap="none" strike="noStrike">
              <a:solidFill>
                <a:srgbClr val="000000"/>
              </a:solidFill>
              <a:latin typeface="Arial"/>
              <a:ea typeface="Arial"/>
              <a:cs typeface="Arial"/>
              <a:sym typeface="Arial"/>
            </a:endParaRPr>
          </a:p>
        </p:txBody>
      </p:sp>
      <p:sp>
        <p:nvSpPr>
          <p:cNvPr id="103" name="Google Shape;103;p6"/>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 name="Google Shape;104;p6"/>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 id="105" name="Google Shape;105;p6"/>
          <p:cNvPicPr preferRelativeResize="0"/>
          <p:nvPr/>
        </p:nvPicPr>
        <p:blipFill rotWithShape="1">
          <a:blip r:embed="rId4">
            <a:alphaModFix/>
          </a:blip>
          <a:srcRect b="0" l="0" r="0" t="0"/>
          <a:stretch/>
        </p:blipFill>
        <p:spPr>
          <a:xfrm>
            <a:off x="5665787" y="7620000"/>
            <a:ext cx="631826" cy="533400"/>
          </a:xfrm>
          <a:prstGeom prst="rect">
            <a:avLst/>
          </a:prstGeom>
          <a:noFill/>
          <a:ln>
            <a:noFill/>
          </a:ln>
        </p:spPr>
      </p:pic>
      <p:pic>
        <p:nvPicPr>
          <p:cNvPr descr="Picture 2" id="106" name="Google Shape;106;p6"/>
          <p:cNvPicPr preferRelativeResize="0"/>
          <p:nvPr/>
        </p:nvPicPr>
        <p:blipFill rotWithShape="1">
          <a:blip r:embed="rId5">
            <a:alphaModFix/>
          </a:blip>
          <a:srcRect b="69792" l="76563" r="10938" t="17708"/>
          <a:stretch/>
        </p:blipFill>
        <p:spPr>
          <a:xfrm>
            <a:off x="5665787" y="8305800"/>
            <a:ext cx="631826" cy="473075"/>
          </a:xfrm>
          <a:prstGeom prst="rect">
            <a:avLst/>
          </a:prstGeom>
          <a:noFill/>
          <a:ln>
            <a:noFill/>
          </a:ln>
        </p:spPr>
      </p:pic>
      <p:pic>
        <p:nvPicPr>
          <p:cNvPr descr="Picture 8" id="107" name="Google Shape;107;p6"/>
          <p:cNvPicPr preferRelativeResize="0"/>
          <p:nvPr/>
        </p:nvPicPr>
        <p:blipFill rotWithShape="1">
          <a:blip r:embed="rId6">
            <a:alphaModFix/>
          </a:blip>
          <a:srcRect b="0" l="0" r="0" t="0"/>
          <a:stretch/>
        </p:blipFill>
        <p:spPr>
          <a:xfrm>
            <a:off x="2286000" y="6483350"/>
            <a:ext cx="990600" cy="298450"/>
          </a:xfrm>
          <a:prstGeom prst="rect">
            <a:avLst/>
          </a:prstGeom>
          <a:noFill/>
          <a:ln>
            <a:noFill/>
          </a:ln>
        </p:spPr>
      </p:pic>
      <p:sp>
        <p:nvSpPr>
          <p:cNvPr id="108" name="Google Shape;108;p6"/>
          <p:cNvSpPr txBox="1"/>
          <p:nvPr/>
        </p:nvSpPr>
        <p:spPr>
          <a:xfrm>
            <a:off x="1728292" y="8164513"/>
            <a:ext cx="2294929" cy="3581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FF"/>
              </a:buClr>
              <a:buSzPts val="1800"/>
              <a:buFont typeface="Cambria"/>
              <a:buNone/>
            </a:pPr>
            <a:r>
              <a:rPr b="0" i="0" lang="en-US" sz="1800" u="sng" cap="none" strike="noStrike">
                <a:solidFill>
                  <a:srgbClr val="0000FF"/>
                </a:solidFill>
                <a:latin typeface="Cambria"/>
                <a:ea typeface="Cambria"/>
                <a:cs typeface="Cambria"/>
                <a:sym typeface="Cambria"/>
                <a:hlinkClick r:id="rId7">
                  <a:extLst>
                    <a:ext uri="{A12FA001-AC4F-418D-AE19-62706E023703}">
                      <ahyp:hlinkClr val="tx"/>
                    </a:ext>
                  </a:extLst>
                </a:hlinkClick>
              </a:rPr>
              <a:t>www.pallesrujana.org</a:t>
            </a:r>
            <a:r>
              <a:rPr b="1" i="0" lang="en-US" sz="1800" u="none" cap="none" strike="noStrike">
                <a:solidFill>
                  <a:srgbClr val="000000"/>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p:txBody>
      </p:sp>
      <p:pic>
        <p:nvPicPr>
          <p:cNvPr descr="Picture 8" id="109" name="Google Shape;109;p6"/>
          <p:cNvPicPr preferRelativeResize="0"/>
          <p:nvPr/>
        </p:nvPicPr>
        <p:blipFill rotWithShape="1">
          <a:blip r:embed="rId6">
            <a:alphaModFix/>
          </a:blip>
          <a:srcRect b="0" l="0" r="0" t="0"/>
          <a:stretch/>
        </p:blipFill>
        <p:spPr>
          <a:xfrm>
            <a:off x="5497512" y="685800"/>
            <a:ext cx="1263651" cy="381000"/>
          </a:xfrm>
          <a:prstGeom prst="rect">
            <a:avLst/>
          </a:prstGeom>
          <a:noFill/>
          <a:ln>
            <a:noFill/>
          </a:ln>
        </p:spPr>
      </p:pic>
      <p:pic>
        <p:nvPicPr>
          <p:cNvPr descr="Picture 11" id="110" name="Google Shape;110;p6"/>
          <p:cNvPicPr preferRelativeResize="0"/>
          <p:nvPr/>
        </p:nvPicPr>
        <p:blipFill rotWithShape="1">
          <a:blip r:embed="rId8">
            <a:alphaModFix/>
          </a:blip>
          <a:srcRect b="0" l="0" r="0" t="0"/>
          <a:stretch/>
        </p:blipFill>
        <p:spPr>
          <a:xfrm>
            <a:off x="2362200" y="7148513"/>
            <a:ext cx="879475" cy="776288"/>
          </a:xfrm>
          <a:prstGeom prst="rect">
            <a:avLst/>
          </a:prstGeom>
          <a:noFill/>
          <a:ln>
            <a:noFill/>
          </a:ln>
        </p:spPr>
      </p:pic>
      <p:pic>
        <p:nvPicPr>
          <p:cNvPr descr="Picture 5" id="111" name="Google Shape;111;p6"/>
          <p:cNvPicPr preferRelativeResize="0"/>
          <p:nvPr/>
        </p:nvPicPr>
        <p:blipFill rotWithShape="1">
          <a:blip r:embed="rId9">
            <a:alphaModFix/>
          </a:blip>
          <a:srcRect b="22592" l="24165" r="29165" t="1296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7"/>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7" name="Google Shape;117;p7"/>
          <p:cNvSpPr txBox="1"/>
          <p:nvPr/>
        </p:nvSpPr>
        <p:spPr>
          <a:xfrm>
            <a:off x="502919" y="192087"/>
            <a:ext cx="5166362" cy="6756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B050"/>
              </a:buClr>
              <a:buSzPts val="2000"/>
              <a:buFont typeface="Cambria"/>
              <a:buNone/>
            </a:pPr>
            <a:r>
              <a:rPr b="0" i="0" lang="en-US" sz="2000" u="none" cap="none" strike="noStrike">
                <a:solidFill>
                  <a:srgbClr val="00B050"/>
                </a:solidFill>
                <a:latin typeface="Cambria"/>
                <a:ea typeface="Cambria"/>
                <a:cs typeface="Cambria"/>
                <a:sym typeface="Cambria"/>
              </a:rPr>
              <a:t>Moments from previous </a:t>
            </a:r>
            <a:endParaRPr b="0" i="0" sz="3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B050"/>
              </a:buClr>
              <a:buSzPts val="2000"/>
              <a:buFont typeface="Cambria"/>
              <a:buNone/>
            </a:pPr>
            <a:r>
              <a:rPr b="0" i="0" lang="en-US" sz="2000" u="none" cap="none" strike="noStrike">
                <a:solidFill>
                  <a:srgbClr val="00B050"/>
                </a:solidFill>
                <a:latin typeface="Cambria"/>
                <a:ea typeface="Cambria"/>
                <a:cs typeface="Cambria"/>
                <a:sym typeface="Cambria"/>
              </a:rPr>
              <a:t>Chinna Shodha Yatras</a:t>
            </a:r>
            <a:endParaRPr b="0" i="0" sz="1400" u="none" cap="none" strike="noStrike">
              <a:solidFill>
                <a:srgbClr val="000000"/>
              </a:solidFill>
              <a:latin typeface="Arial"/>
              <a:ea typeface="Arial"/>
              <a:cs typeface="Arial"/>
              <a:sym typeface="Arial"/>
            </a:endParaRPr>
          </a:p>
        </p:txBody>
      </p:sp>
      <p:pic>
        <p:nvPicPr>
          <p:cNvPr descr="Picture 4" id="118" name="Google Shape;118;p7"/>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119" name="Google Shape;119;p7"/>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sp>
        <p:nvSpPr>
          <p:cNvPr id="120" name="Google Shape;120;p7"/>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8" id="121" name="Google Shape;121;p7"/>
          <p:cNvPicPr preferRelativeResize="0"/>
          <p:nvPr/>
        </p:nvPicPr>
        <p:blipFill rotWithShape="1">
          <a:blip r:embed="rId5">
            <a:alphaModFix/>
          </a:blip>
          <a:srcRect b="0" l="0" r="0" t="0"/>
          <a:stretch/>
        </p:blipFill>
        <p:spPr>
          <a:xfrm>
            <a:off x="5497512" y="685800"/>
            <a:ext cx="1263651" cy="381000"/>
          </a:xfrm>
          <a:prstGeom prst="rect">
            <a:avLst/>
          </a:prstGeom>
          <a:noFill/>
          <a:ln>
            <a:noFill/>
          </a:ln>
        </p:spPr>
      </p:pic>
      <p:pic>
        <p:nvPicPr>
          <p:cNvPr descr="Picture 3" id="122" name="Google Shape;122;p7"/>
          <p:cNvPicPr preferRelativeResize="0"/>
          <p:nvPr/>
        </p:nvPicPr>
        <p:blipFill rotWithShape="1">
          <a:blip r:embed="rId6">
            <a:alphaModFix/>
          </a:blip>
          <a:srcRect b="0" l="0" r="0" t="0"/>
          <a:stretch/>
        </p:blipFill>
        <p:spPr>
          <a:xfrm>
            <a:off x="76200" y="2636838"/>
            <a:ext cx="2816225" cy="1554163"/>
          </a:xfrm>
          <a:prstGeom prst="rect">
            <a:avLst/>
          </a:prstGeom>
          <a:noFill/>
          <a:ln>
            <a:noFill/>
          </a:ln>
        </p:spPr>
      </p:pic>
      <p:pic>
        <p:nvPicPr>
          <p:cNvPr descr="Picture 2" id="123" name="Google Shape;123;p7"/>
          <p:cNvPicPr preferRelativeResize="0"/>
          <p:nvPr/>
        </p:nvPicPr>
        <p:blipFill rotWithShape="1">
          <a:blip r:embed="rId7">
            <a:alphaModFix/>
          </a:blip>
          <a:srcRect b="0" l="0" r="0" t="0"/>
          <a:stretch/>
        </p:blipFill>
        <p:spPr>
          <a:xfrm>
            <a:off x="2662238" y="2466975"/>
            <a:ext cx="2806701" cy="1762125"/>
          </a:xfrm>
          <a:prstGeom prst="rect">
            <a:avLst/>
          </a:prstGeom>
          <a:noFill/>
          <a:ln>
            <a:noFill/>
          </a:ln>
        </p:spPr>
      </p:pic>
      <p:pic>
        <p:nvPicPr>
          <p:cNvPr descr="Picture 3" id="124" name="Google Shape;124;p7"/>
          <p:cNvPicPr preferRelativeResize="0"/>
          <p:nvPr/>
        </p:nvPicPr>
        <p:blipFill rotWithShape="1">
          <a:blip r:embed="rId8">
            <a:alphaModFix/>
          </a:blip>
          <a:srcRect b="21111" l="22917" r="22916" t="13704"/>
          <a:stretch/>
        </p:blipFill>
        <p:spPr>
          <a:xfrm>
            <a:off x="2868613" y="4062412"/>
            <a:ext cx="2598737" cy="1676401"/>
          </a:xfrm>
          <a:prstGeom prst="rect">
            <a:avLst/>
          </a:prstGeom>
          <a:noFill/>
          <a:ln>
            <a:noFill/>
          </a:ln>
        </p:spPr>
      </p:pic>
      <p:pic>
        <p:nvPicPr>
          <p:cNvPr descr="Picture 19" id="125" name="Google Shape;125;p7"/>
          <p:cNvPicPr preferRelativeResize="0"/>
          <p:nvPr/>
        </p:nvPicPr>
        <p:blipFill rotWithShape="1">
          <a:blip r:embed="rId9">
            <a:alphaModFix/>
          </a:blip>
          <a:srcRect b="0" l="0" r="0" t="0"/>
          <a:stretch/>
        </p:blipFill>
        <p:spPr>
          <a:xfrm>
            <a:off x="2819400" y="5715000"/>
            <a:ext cx="2133600" cy="1752600"/>
          </a:xfrm>
          <a:prstGeom prst="rect">
            <a:avLst/>
          </a:prstGeom>
          <a:noFill/>
          <a:ln>
            <a:noFill/>
          </a:ln>
        </p:spPr>
      </p:pic>
      <p:pic>
        <p:nvPicPr>
          <p:cNvPr descr="Picture 6" id="126" name="Google Shape;126;p7"/>
          <p:cNvPicPr preferRelativeResize="0"/>
          <p:nvPr/>
        </p:nvPicPr>
        <p:blipFill rotWithShape="1">
          <a:blip r:embed="rId10">
            <a:alphaModFix/>
          </a:blip>
          <a:srcRect b="18146" l="53604" r="22500" t="15925"/>
          <a:stretch/>
        </p:blipFill>
        <p:spPr>
          <a:xfrm>
            <a:off x="4275137" y="5715000"/>
            <a:ext cx="1211263" cy="1752600"/>
          </a:xfrm>
          <a:prstGeom prst="rect">
            <a:avLst/>
          </a:prstGeom>
          <a:noFill/>
          <a:ln>
            <a:noFill/>
          </a:ln>
        </p:spPr>
      </p:pic>
      <p:pic>
        <p:nvPicPr>
          <p:cNvPr descr="Picture 1" id="127" name="Google Shape;127;p7"/>
          <p:cNvPicPr preferRelativeResize="0"/>
          <p:nvPr/>
        </p:nvPicPr>
        <p:blipFill rotWithShape="1">
          <a:blip r:embed="rId11">
            <a:alphaModFix/>
          </a:blip>
          <a:srcRect b="0" l="0" r="0" t="0"/>
          <a:stretch/>
        </p:blipFill>
        <p:spPr>
          <a:xfrm>
            <a:off x="112712" y="5715000"/>
            <a:ext cx="2930526" cy="1752600"/>
          </a:xfrm>
          <a:prstGeom prst="rect">
            <a:avLst/>
          </a:prstGeom>
          <a:noFill/>
          <a:ln>
            <a:noFill/>
          </a:ln>
        </p:spPr>
      </p:pic>
      <p:pic>
        <p:nvPicPr>
          <p:cNvPr descr="Picture 22" id="128" name="Google Shape;128;p7"/>
          <p:cNvPicPr preferRelativeResize="0"/>
          <p:nvPr/>
        </p:nvPicPr>
        <p:blipFill rotWithShape="1">
          <a:blip r:embed="rId12">
            <a:alphaModFix/>
          </a:blip>
          <a:srcRect b="0" l="0" r="0" t="0"/>
          <a:stretch/>
        </p:blipFill>
        <p:spPr>
          <a:xfrm>
            <a:off x="3352800" y="7435850"/>
            <a:ext cx="2133600" cy="1473200"/>
          </a:xfrm>
          <a:prstGeom prst="rect">
            <a:avLst/>
          </a:prstGeom>
          <a:noFill/>
          <a:ln>
            <a:noFill/>
          </a:ln>
        </p:spPr>
      </p:pic>
      <p:pic>
        <p:nvPicPr>
          <p:cNvPr descr="Picture 20" id="129" name="Google Shape;129;p7"/>
          <p:cNvPicPr preferRelativeResize="0"/>
          <p:nvPr/>
        </p:nvPicPr>
        <p:blipFill rotWithShape="1">
          <a:blip r:embed="rId13">
            <a:alphaModFix/>
          </a:blip>
          <a:srcRect b="0" l="0" r="0" t="0"/>
          <a:stretch/>
        </p:blipFill>
        <p:spPr>
          <a:xfrm>
            <a:off x="1219200" y="7391400"/>
            <a:ext cx="2438400" cy="1524000"/>
          </a:xfrm>
          <a:prstGeom prst="rect">
            <a:avLst/>
          </a:prstGeom>
          <a:noFill/>
          <a:ln>
            <a:noFill/>
          </a:ln>
        </p:spPr>
      </p:pic>
      <p:pic>
        <p:nvPicPr>
          <p:cNvPr descr="Picture 14" id="130" name="Google Shape;130;p7"/>
          <p:cNvPicPr preferRelativeResize="0"/>
          <p:nvPr/>
        </p:nvPicPr>
        <p:blipFill rotWithShape="1">
          <a:blip r:embed="rId14">
            <a:alphaModFix/>
          </a:blip>
          <a:srcRect b="0" l="0" r="0" t="0"/>
          <a:stretch/>
        </p:blipFill>
        <p:spPr>
          <a:xfrm>
            <a:off x="76200" y="7391400"/>
            <a:ext cx="1219200" cy="1524000"/>
          </a:xfrm>
          <a:prstGeom prst="rect">
            <a:avLst/>
          </a:prstGeom>
          <a:noFill/>
          <a:ln>
            <a:noFill/>
          </a:ln>
        </p:spPr>
      </p:pic>
      <p:pic>
        <p:nvPicPr>
          <p:cNvPr descr="Picture 2" id="131" name="Google Shape;131;p7"/>
          <p:cNvPicPr preferRelativeResize="0"/>
          <p:nvPr/>
        </p:nvPicPr>
        <p:blipFill rotWithShape="1">
          <a:blip r:embed="rId15">
            <a:alphaModFix/>
          </a:blip>
          <a:srcRect b="17035" l="18750" r="19999" t="9629"/>
          <a:stretch/>
        </p:blipFill>
        <p:spPr>
          <a:xfrm>
            <a:off x="2709863" y="1066800"/>
            <a:ext cx="2749551" cy="1851025"/>
          </a:xfrm>
          <a:prstGeom prst="rect">
            <a:avLst/>
          </a:prstGeom>
          <a:noFill/>
          <a:ln>
            <a:noFill/>
          </a:ln>
        </p:spPr>
      </p:pic>
      <p:pic>
        <p:nvPicPr>
          <p:cNvPr descr="Picture 10" id="132" name="Google Shape;132;p7"/>
          <p:cNvPicPr preferRelativeResize="0"/>
          <p:nvPr/>
        </p:nvPicPr>
        <p:blipFill rotWithShape="1">
          <a:blip r:embed="rId16">
            <a:alphaModFix/>
          </a:blip>
          <a:srcRect b="0" l="0" r="0" t="0"/>
          <a:stretch/>
        </p:blipFill>
        <p:spPr>
          <a:xfrm>
            <a:off x="76200" y="1066800"/>
            <a:ext cx="2641600" cy="1752600"/>
          </a:xfrm>
          <a:prstGeom prst="rect">
            <a:avLst/>
          </a:prstGeom>
          <a:noFill/>
          <a:ln>
            <a:noFill/>
          </a:ln>
        </p:spPr>
      </p:pic>
      <p:pic>
        <p:nvPicPr>
          <p:cNvPr descr="Picture 9" id="133" name="Google Shape;133;p7"/>
          <p:cNvPicPr preferRelativeResize="0"/>
          <p:nvPr/>
        </p:nvPicPr>
        <p:blipFill rotWithShape="1">
          <a:blip r:embed="rId17">
            <a:alphaModFix/>
          </a:blip>
          <a:srcRect b="0" l="0" r="0" t="0"/>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8"/>
          <p:cNvSpPr txBox="1"/>
          <p:nvPr/>
        </p:nvSpPr>
        <p:spPr>
          <a:xfrm>
            <a:off x="502919" y="192087"/>
            <a:ext cx="5166362" cy="6756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B050"/>
              </a:buClr>
              <a:buSzPts val="2000"/>
              <a:buFont typeface="Cambria"/>
              <a:buNone/>
            </a:pPr>
            <a:r>
              <a:rPr b="0" i="0" lang="en-US" sz="2000" u="none" cap="none" strike="noStrike">
                <a:solidFill>
                  <a:srgbClr val="00B050"/>
                </a:solidFill>
                <a:latin typeface="Cambria"/>
                <a:ea typeface="Cambria"/>
                <a:cs typeface="Cambria"/>
                <a:sym typeface="Cambria"/>
              </a:rPr>
              <a:t>Moments from previous </a:t>
            </a:r>
            <a:endParaRPr b="0" i="0" sz="3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B050"/>
              </a:buClr>
              <a:buSzPts val="2000"/>
              <a:buFont typeface="Cambria"/>
              <a:buNone/>
            </a:pPr>
            <a:r>
              <a:rPr b="0" i="0" lang="en-US" sz="2000" u="none" cap="none" strike="noStrike">
                <a:solidFill>
                  <a:srgbClr val="00B050"/>
                </a:solidFill>
                <a:latin typeface="Cambria"/>
                <a:ea typeface="Cambria"/>
                <a:cs typeface="Cambria"/>
                <a:sym typeface="Cambria"/>
              </a:rPr>
              <a:t>Chinna Shodha Yatras</a:t>
            </a:r>
            <a:endParaRPr b="0" i="0" sz="1400" u="none" cap="none" strike="noStrike">
              <a:solidFill>
                <a:srgbClr val="000000"/>
              </a:solidFill>
              <a:latin typeface="Arial"/>
              <a:ea typeface="Arial"/>
              <a:cs typeface="Arial"/>
              <a:sym typeface="Arial"/>
            </a:endParaRPr>
          </a:p>
        </p:txBody>
      </p:sp>
      <p:pic>
        <p:nvPicPr>
          <p:cNvPr descr="Picture 4" id="140" name="Google Shape;140;p8"/>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141" name="Google Shape;141;p8"/>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sp>
        <p:nvSpPr>
          <p:cNvPr id="142" name="Google Shape;142;p8"/>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8" id="143" name="Google Shape;143;p8"/>
          <p:cNvPicPr preferRelativeResize="0"/>
          <p:nvPr/>
        </p:nvPicPr>
        <p:blipFill rotWithShape="1">
          <a:blip r:embed="rId5">
            <a:alphaModFix/>
          </a:blip>
          <a:srcRect b="0" l="0" r="0" t="0"/>
          <a:stretch/>
        </p:blipFill>
        <p:spPr>
          <a:xfrm>
            <a:off x="5497512" y="685800"/>
            <a:ext cx="1263651" cy="381000"/>
          </a:xfrm>
          <a:prstGeom prst="rect">
            <a:avLst/>
          </a:prstGeom>
          <a:noFill/>
          <a:ln>
            <a:noFill/>
          </a:ln>
        </p:spPr>
      </p:pic>
      <p:pic>
        <p:nvPicPr>
          <p:cNvPr descr="Picture 11" id="144" name="Google Shape;144;p8"/>
          <p:cNvPicPr preferRelativeResize="0"/>
          <p:nvPr/>
        </p:nvPicPr>
        <p:blipFill rotWithShape="1">
          <a:blip r:embed="rId6">
            <a:alphaModFix/>
          </a:blip>
          <a:srcRect b="0" l="0" r="0" t="0"/>
          <a:stretch/>
        </p:blipFill>
        <p:spPr>
          <a:xfrm>
            <a:off x="931862" y="1054100"/>
            <a:ext cx="3930651" cy="2171700"/>
          </a:xfrm>
          <a:prstGeom prst="rect">
            <a:avLst/>
          </a:prstGeom>
          <a:noFill/>
          <a:ln>
            <a:noFill/>
          </a:ln>
        </p:spPr>
      </p:pic>
      <p:pic>
        <p:nvPicPr>
          <p:cNvPr descr="Picture 12" id="145" name="Google Shape;145;p8"/>
          <p:cNvPicPr preferRelativeResize="0"/>
          <p:nvPr/>
        </p:nvPicPr>
        <p:blipFill rotWithShape="1">
          <a:blip r:embed="rId7">
            <a:alphaModFix/>
          </a:blip>
          <a:srcRect b="0" l="0" r="0" t="0"/>
          <a:stretch/>
        </p:blipFill>
        <p:spPr>
          <a:xfrm>
            <a:off x="241300" y="3505200"/>
            <a:ext cx="2600325" cy="1951039"/>
          </a:xfrm>
          <a:prstGeom prst="rect">
            <a:avLst/>
          </a:prstGeom>
          <a:noFill/>
          <a:ln>
            <a:noFill/>
          </a:ln>
        </p:spPr>
      </p:pic>
      <p:pic>
        <p:nvPicPr>
          <p:cNvPr descr="Picture 13" id="146" name="Google Shape;146;p8"/>
          <p:cNvPicPr preferRelativeResize="0"/>
          <p:nvPr/>
        </p:nvPicPr>
        <p:blipFill rotWithShape="1">
          <a:blip r:embed="rId8">
            <a:alphaModFix/>
          </a:blip>
          <a:srcRect b="0" l="0" r="0" t="0"/>
          <a:stretch/>
        </p:blipFill>
        <p:spPr>
          <a:xfrm>
            <a:off x="2897188" y="3505200"/>
            <a:ext cx="2600326" cy="1951039"/>
          </a:xfrm>
          <a:prstGeom prst="rect">
            <a:avLst/>
          </a:prstGeom>
          <a:noFill/>
          <a:ln>
            <a:noFill/>
          </a:ln>
        </p:spPr>
      </p:pic>
      <p:pic>
        <p:nvPicPr>
          <p:cNvPr descr="Picture 14" id="147" name="Google Shape;147;p8"/>
          <p:cNvPicPr preferRelativeResize="0"/>
          <p:nvPr/>
        </p:nvPicPr>
        <p:blipFill rotWithShape="1">
          <a:blip r:embed="rId9">
            <a:alphaModFix/>
          </a:blip>
          <a:srcRect b="0" l="0" r="0" t="0"/>
          <a:stretch/>
        </p:blipFill>
        <p:spPr>
          <a:xfrm>
            <a:off x="1012825" y="5716587"/>
            <a:ext cx="3765550" cy="2825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p:nvPr/>
        </p:nvSpPr>
        <p:spPr>
          <a:xfrm>
            <a:off x="5638800" y="0"/>
            <a:ext cx="6858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3" name="Google Shape;153;p9"/>
          <p:cNvSpPr/>
          <p:nvPr/>
        </p:nvSpPr>
        <p:spPr>
          <a:xfrm>
            <a:off x="6400800" y="0"/>
            <a:ext cx="152400" cy="9144000"/>
          </a:xfrm>
          <a:prstGeom prst="rect">
            <a:avLst/>
          </a:prstGeom>
          <a:solidFill>
            <a:srgbClr val="00B05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4" name="Google Shape;154;p9"/>
          <p:cNvSpPr txBox="1"/>
          <p:nvPr/>
        </p:nvSpPr>
        <p:spPr>
          <a:xfrm>
            <a:off x="121920" y="196849"/>
            <a:ext cx="5329873" cy="809244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Previous Yatras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First Chinna Shodha Yatra </a:t>
            </a:r>
            <a:r>
              <a:rPr b="0" i="0" lang="en-US" sz="1200" u="none" cap="none" strike="noStrike">
                <a:solidFill>
                  <a:srgbClr val="000000"/>
                </a:solidFill>
                <a:latin typeface="Cambria"/>
                <a:ea typeface="Cambria"/>
                <a:cs typeface="Cambria"/>
                <a:sym typeface="Cambria"/>
              </a:rPr>
              <a:t>was held in April- May 2011 in Duggondi Mandal of Dist Warangal.  23 students (6 girls) from NITW, MRIM and others participated. The feedback indicated that the objectives were fully achieved.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Cambria"/>
              <a:buNone/>
            </a:pPr>
            <a:r>
              <a:rPr b="0" i="0" lang="en-US" sz="1200" u="none" cap="none" strike="noStrike">
                <a:solidFill>
                  <a:srgbClr val="000000"/>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Second Chinna Shodha Yatra </a:t>
            </a:r>
            <a:r>
              <a:rPr b="0" i="0" lang="en-US" sz="1200" u="none" cap="none" strike="noStrike">
                <a:solidFill>
                  <a:srgbClr val="000000"/>
                </a:solidFill>
                <a:latin typeface="Cambria"/>
                <a:ea typeface="Cambria"/>
                <a:cs typeface="Cambria"/>
                <a:sym typeface="Cambria"/>
              </a:rPr>
              <a:t>was organized during 18-20 November 2011 in Kothaguda Mandal of Warangal Dist from the</a:t>
            </a:r>
            <a:r>
              <a:rPr b="1" i="0" lang="en-US" sz="1200" u="none" cap="none" strike="noStrike">
                <a:solidFill>
                  <a:srgbClr val="000000"/>
                </a:solidFill>
                <a:latin typeface="Cambria"/>
                <a:ea typeface="Cambria"/>
                <a:cs typeface="Cambria"/>
                <a:sym typeface="Cambria"/>
              </a:rPr>
              <a:t> </a:t>
            </a:r>
            <a:r>
              <a:rPr b="0" i="1" lang="en-US" sz="1200" u="none" cap="none" strike="noStrike">
                <a:solidFill>
                  <a:srgbClr val="000000"/>
                </a:solidFill>
                <a:latin typeface="Cambria"/>
                <a:ea typeface="Cambria"/>
                <a:cs typeface="Cambria"/>
                <a:sym typeface="Cambria"/>
              </a:rPr>
              <a:t>historic </a:t>
            </a:r>
            <a:r>
              <a:rPr b="1" i="1" lang="en-US" sz="1200" u="none" cap="none" strike="noStrike">
                <a:solidFill>
                  <a:srgbClr val="000000"/>
                </a:solidFill>
                <a:latin typeface="Cambria"/>
                <a:ea typeface="Cambria"/>
                <a:cs typeface="Cambria"/>
                <a:sym typeface="Cambria"/>
              </a:rPr>
              <a:t>Pakhal Cheruvu</a:t>
            </a:r>
            <a:r>
              <a:rPr b="0" i="0" lang="en-US" sz="1200" u="none" cap="none" strike="noStrike">
                <a:solidFill>
                  <a:srgbClr val="000000"/>
                </a:solidFill>
                <a:latin typeface="Cambria"/>
                <a:ea typeface="Cambria"/>
                <a:cs typeface="Cambria"/>
                <a:sym typeface="Cambria"/>
              </a:rPr>
              <a:t> (Reservoir) constructed by the Rulers of KAKATIYA Dynasty, 800 years back for irrigation purposes to Gangaram through tribal belt and reserve Forest. 27 participants (5 girls) from NITW, Vagdevi Inst of Management, Two Professors made the Yatra very meaningful by their participation.</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Third Chinna Shodha Yatra </a:t>
            </a:r>
            <a:r>
              <a:rPr b="0" i="0" lang="en-US" sz="1200" u="none" cap="none" strike="noStrike">
                <a:solidFill>
                  <a:srgbClr val="000000"/>
                </a:solidFill>
                <a:latin typeface="Cambria"/>
                <a:ea typeface="Cambria"/>
                <a:cs typeface="Cambria"/>
                <a:sym typeface="Cambria"/>
              </a:rPr>
              <a:t>was held during 24-26 February 2012 in Mahabubnagar District. The Yatra commenced at Achampet and ended at Bakaram. 28 (including 4 girls) Participants from NITW, MRIM, Vagdevi Inst of Mgmt, Gurunanak Engg College, ITC etc made the Yatra a memorable one. The drought stricken, barren lands of this region provided us a deep insight into the livelihood strategies of the tribal people living in this area.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Fourth Chinna Shodha Yatra </a:t>
            </a:r>
            <a:r>
              <a:rPr b="0" i="0" lang="en-US" sz="1200" u="none" cap="none" strike="noStrike">
                <a:solidFill>
                  <a:srgbClr val="000000"/>
                </a:solidFill>
                <a:latin typeface="Cambria"/>
                <a:ea typeface="Cambria"/>
                <a:cs typeface="Cambria"/>
                <a:sym typeface="Cambria"/>
              </a:rPr>
              <a:t>was conducted in Dist Khammam during 15-17 June 2012 from Chintur to Motugudem. 26 participants including a farmer, inter students, and students from NITW, IIIT, IIT, Kharagpur etc. A distance of 45 km was covered in deep forests and amongst adivasis.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Fifth Chinna Shodha Yatra  </a:t>
            </a:r>
            <a:r>
              <a:rPr b="0" i="0" lang="en-US" sz="1200" u="none" cap="none" strike="noStrike">
                <a:solidFill>
                  <a:srgbClr val="000000"/>
                </a:solidFill>
                <a:latin typeface="Cambria"/>
                <a:ea typeface="Cambria"/>
                <a:cs typeface="Cambria"/>
                <a:sym typeface="Cambria"/>
              </a:rPr>
              <a:t>was organized in Dist Karimnagar from Kataram to Mahadevpur during 02-04 November 2012. 32 participants explored the agri-belt and forests besides enjoying the flooded rivers and rivulets. Bath in the mighty Godavari River was the highlight of the yatra. Walking more than half the route in mud was a great experience.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Sixth Chinna Shodha Yatra </a:t>
            </a:r>
            <a:r>
              <a:rPr b="1" i="0" lang="en-US" sz="1200" u="none" cap="none" strike="noStrike">
                <a:solidFill>
                  <a:srgbClr val="000000"/>
                </a:solidFill>
                <a:latin typeface="Cambria"/>
                <a:ea typeface="Cambria"/>
                <a:cs typeface="Cambria"/>
                <a:sym typeface="Cambria"/>
              </a:rPr>
              <a:t> </a:t>
            </a:r>
            <a:r>
              <a:rPr b="0" i="0" lang="en-US" sz="1200" u="none" cap="none" strike="noStrike">
                <a:solidFill>
                  <a:srgbClr val="000000"/>
                </a:solidFill>
                <a:latin typeface="Cambria"/>
                <a:ea typeface="Cambria"/>
                <a:cs typeface="Cambria"/>
                <a:sym typeface="Cambria"/>
              </a:rPr>
              <a:t>was</a:t>
            </a:r>
            <a:r>
              <a:rPr b="0" i="0" lang="en-US" sz="1200" u="none" cap="none" strike="noStrike">
                <a:solidFill>
                  <a:srgbClr val="00B050"/>
                </a:solidFill>
                <a:latin typeface="Cambria"/>
                <a:ea typeface="Cambria"/>
                <a:cs typeface="Cambria"/>
                <a:sym typeface="Cambria"/>
              </a:rPr>
              <a:t> </a:t>
            </a:r>
            <a:r>
              <a:rPr b="0" i="0" lang="en-US" sz="1200" u="none" cap="none" strike="noStrike">
                <a:solidFill>
                  <a:srgbClr val="000000"/>
                </a:solidFill>
                <a:latin typeface="Cambria"/>
                <a:ea typeface="Cambria"/>
                <a:cs typeface="Cambria"/>
                <a:sym typeface="Cambria"/>
              </a:rPr>
              <a:t>held in Adilabad district mostly in Tribal belt. During March 1-3, 2013 the yatra journeyed from DhannuraB to Indravalli. Age group ranged from 65- 16 years. 36 participants spent very useful three days interacting extensively with women, children, farmers and elders.</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3200"/>
              <a:buFont typeface="Cambria"/>
              <a:buNone/>
            </a:pPr>
            <a:r>
              <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Seventh Chinna Shodha Yatra </a:t>
            </a:r>
            <a:r>
              <a:rPr b="0" i="0" lang="en-US" sz="1200" u="none" cap="none" strike="noStrike">
                <a:solidFill>
                  <a:srgbClr val="000000"/>
                </a:solidFill>
                <a:latin typeface="Cambria"/>
                <a:ea typeface="Cambria"/>
                <a:cs typeface="Cambria"/>
                <a:sym typeface="Cambria"/>
              </a:rPr>
              <a:t>was conducted from Palakonda to Veeraghattam villages of Srikakulam District during 21st – 23rd June, 2013.  26 participants walked through a scenic green hills  for a distance of  about  52 km. Yatries were composed from a wide spectrum making the interactiion rich and varied.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B050"/>
              </a:buClr>
              <a:buSzPts val="1800"/>
              <a:buFont typeface="Cambria"/>
              <a:buNone/>
            </a:pPr>
            <a:r>
              <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B050"/>
              </a:buClr>
              <a:buSzPts val="1200"/>
              <a:buFont typeface="Cambria"/>
              <a:buNone/>
            </a:pPr>
            <a:r>
              <a:rPr b="1" i="0" lang="en-US" sz="1200" u="none" cap="none" strike="noStrike">
                <a:solidFill>
                  <a:srgbClr val="00B050"/>
                </a:solidFill>
                <a:latin typeface="Cambria"/>
                <a:ea typeface="Cambria"/>
                <a:cs typeface="Cambria"/>
                <a:sym typeface="Cambria"/>
              </a:rPr>
              <a:t>Eighth Chinna Shodha Yatra </a:t>
            </a:r>
            <a:r>
              <a:rPr b="0" i="0" lang="en-US" sz="1200" u="none" cap="none" strike="noStrike">
                <a:solidFill>
                  <a:srgbClr val="000000"/>
                </a:solidFill>
                <a:latin typeface="Cambria"/>
                <a:ea typeface="Cambria"/>
                <a:cs typeface="Cambria"/>
                <a:sym typeface="Cambria"/>
              </a:rPr>
              <a:t>was held from 27-29 September 2013 from SriKalahasti to Kotha kandriga in Chittoor District. 34 participants actively involved in the yatra and walked  51 kms.  Few foreigners also participated in this yatra and shared their experiences as memorable and meaningful.</a:t>
            </a:r>
            <a:endParaRPr b="0" i="0" sz="1400" u="none" cap="none" strike="noStrike">
              <a:solidFill>
                <a:srgbClr val="000000"/>
              </a:solidFill>
              <a:latin typeface="Arial"/>
              <a:ea typeface="Arial"/>
              <a:cs typeface="Arial"/>
              <a:sym typeface="Arial"/>
            </a:endParaRPr>
          </a:p>
        </p:txBody>
      </p:sp>
      <p:pic>
        <p:nvPicPr>
          <p:cNvPr descr="Picture 4" id="155" name="Google Shape;155;p9"/>
          <p:cNvPicPr preferRelativeResize="0"/>
          <p:nvPr/>
        </p:nvPicPr>
        <p:blipFill rotWithShape="1">
          <a:blip r:embed="rId3">
            <a:alphaModFix/>
          </a:blip>
          <a:srcRect b="0" l="0" r="0" t="0"/>
          <a:stretch/>
        </p:blipFill>
        <p:spPr>
          <a:xfrm>
            <a:off x="5665787" y="7620000"/>
            <a:ext cx="631826" cy="533400"/>
          </a:xfrm>
          <a:prstGeom prst="rect">
            <a:avLst/>
          </a:prstGeom>
          <a:noFill/>
          <a:ln>
            <a:noFill/>
          </a:ln>
        </p:spPr>
      </p:pic>
      <p:pic>
        <p:nvPicPr>
          <p:cNvPr descr="Picture 2" id="156" name="Google Shape;156;p9"/>
          <p:cNvPicPr preferRelativeResize="0"/>
          <p:nvPr/>
        </p:nvPicPr>
        <p:blipFill rotWithShape="1">
          <a:blip r:embed="rId4">
            <a:alphaModFix/>
          </a:blip>
          <a:srcRect b="69792" l="76563" r="10938" t="17708"/>
          <a:stretch/>
        </p:blipFill>
        <p:spPr>
          <a:xfrm>
            <a:off x="5665787" y="8305800"/>
            <a:ext cx="631826" cy="473075"/>
          </a:xfrm>
          <a:prstGeom prst="rect">
            <a:avLst/>
          </a:prstGeom>
          <a:noFill/>
          <a:ln>
            <a:noFill/>
          </a:ln>
        </p:spPr>
      </p:pic>
      <p:pic>
        <p:nvPicPr>
          <p:cNvPr descr="Picture 8" id="157" name="Google Shape;157;p9"/>
          <p:cNvPicPr preferRelativeResize="0"/>
          <p:nvPr/>
        </p:nvPicPr>
        <p:blipFill rotWithShape="1">
          <a:blip r:embed="rId5">
            <a:alphaModFix/>
          </a:blip>
          <a:srcRect b="0" l="0" r="0" t="0"/>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