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6" r:id="rId3"/>
    <p:sldId id="281" r:id="rId4"/>
    <p:sldId id="261" r:id="rId5"/>
    <p:sldId id="262" r:id="rId6"/>
    <p:sldId id="257" r:id="rId7"/>
    <p:sldId id="265" r:id="rId8"/>
    <p:sldId id="259" r:id="rId9"/>
    <p:sldId id="263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0" r:id="rId22"/>
    <p:sldId id="280" r:id="rId23"/>
    <p:sldId id="278" r:id="rId24"/>
    <p:sldId id="279" r:id="rId25"/>
    <p:sldId id="26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EBCCF-CDB2-4E60-958E-8C1354DC032B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E22B9-0122-4D7C-B69C-0C0260A465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9194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E22B9-0122-4D7C-B69C-0C0260A4651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6206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27D302-D837-43DD-8B9B-1DF962C82B7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>
              <a:latin typeface="Arial" charset="0"/>
            </a:endParaRPr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06DEBF-F0B9-47F6-A4B1-775B69354D93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8CE0-682A-44A3-8252-D475789B06C4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91F5-9E49-45B5-9F3F-73FE40BA57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3593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8CE0-682A-44A3-8252-D475789B06C4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91F5-9E49-45B5-9F3F-73FE40BA57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536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8CE0-682A-44A3-8252-D475789B06C4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91F5-9E49-45B5-9F3F-73FE40BA57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493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8CE0-682A-44A3-8252-D475789B06C4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91F5-9E49-45B5-9F3F-73FE40BA57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473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8CE0-682A-44A3-8252-D475789B06C4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91F5-9E49-45B5-9F3F-73FE40BA57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245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8CE0-682A-44A3-8252-D475789B06C4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91F5-9E49-45B5-9F3F-73FE40BA57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2868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8CE0-682A-44A3-8252-D475789B06C4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91F5-9E49-45B5-9F3F-73FE40BA57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52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8CE0-682A-44A3-8252-D475789B06C4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91F5-9E49-45B5-9F3F-73FE40BA57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093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8CE0-682A-44A3-8252-D475789B06C4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91F5-9E49-45B5-9F3F-73FE40BA57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377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8CE0-682A-44A3-8252-D475789B06C4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91F5-9E49-45B5-9F3F-73FE40BA57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785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8CE0-682A-44A3-8252-D475789B06C4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91F5-9E49-45B5-9F3F-73FE40BA57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1676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A8CE0-682A-44A3-8252-D475789B06C4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91F5-9E49-45B5-9F3F-73FE40BA57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665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resident@pallesrujana.org" TargetMode="External"/><Relationship Id="rId2" Type="http://schemas.openxmlformats.org/officeDocument/2006/relationships/hyperlink" Target="http://www.pallesrujana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llesrujana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Videos%20for%20SUY\Palle%20srujana%20Magazine%20animation.avi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llesrujana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03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92D050"/>
                </a:solidFill>
              </a:rPr>
              <a:t>PALLE SRUJANA</a:t>
            </a:r>
            <a:br>
              <a:rPr lang="en-US" sz="5400" b="1" dirty="0" smtClean="0">
                <a:solidFill>
                  <a:srgbClr val="92D050"/>
                </a:solidFill>
              </a:rPr>
            </a:br>
            <a:r>
              <a:rPr lang="en-US" sz="3600" i="1" dirty="0" smtClean="0">
                <a:solidFill>
                  <a:srgbClr val="92D050"/>
                </a:solidFill>
              </a:rPr>
              <a:t>(Implies Village creativity)</a:t>
            </a:r>
            <a:br>
              <a:rPr lang="en-US" sz="3600" i="1" dirty="0" smtClean="0">
                <a:solidFill>
                  <a:srgbClr val="92D050"/>
                </a:solidFill>
              </a:rPr>
            </a:br>
            <a:r>
              <a:rPr lang="en-US" sz="3600" i="1" dirty="0" smtClean="0">
                <a:solidFill>
                  <a:srgbClr val="92D050"/>
                </a:solidFill>
              </a:rPr>
              <a:t/>
            </a:r>
            <a:br>
              <a:rPr lang="en-US" sz="3600" i="1" dirty="0" smtClean="0">
                <a:solidFill>
                  <a:srgbClr val="92D050"/>
                </a:solidFill>
              </a:rPr>
            </a:br>
            <a:r>
              <a:rPr lang="en-US" sz="3600" i="1" dirty="0" smtClean="0">
                <a:solidFill>
                  <a:srgbClr val="C00000"/>
                </a:solidFill>
              </a:rPr>
              <a:t>A Volunteer group</a:t>
            </a:r>
            <a:br>
              <a:rPr lang="en-US" sz="3600" i="1" dirty="0" smtClean="0">
                <a:solidFill>
                  <a:srgbClr val="C00000"/>
                </a:solidFill>
              </a:rPr>
            </a:br>
            <a:r>
              <a:rPr lang="en-US" sz="3600" i="1" dirty="0" smtClean="0">
                <a:solidFill>
                  <a:srgbClr val="C00000"/>
                </a:solidFill>
              </a:rPr>
              <a:t>Nurtures Grassroots creativity  to provide Affordable solutions to villagers</a:t>
            </a:r>
            <a:br>
              <a:rPr lang="en-US" sz="3600" i="1" dirty="0" smtClean="0">
                <a:solidFill>
                  <a:srgbClr val="C00000"/>
                </a:solidFill>
              </a:rPr>
            </a:br>
            <a:endParaRPr lang="en-US" sz="3600" i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hlinkClick r:id="rId2"/>
              </a:rPr>
              <a:t>www.pallesrujana.org</a:t>
            </a:r>
            <a:endParaRPr lang="en-US" sz="2800" dirty="0" smtClean="0"/>
          </a:p>
          <a:p>
            <a:r>
              <a:rPr lang="en-US" sz="2800" dirty="0" smtClean="0">
                <a:hlinkClick r:id="rId3"/>
              </a:rPr>
              <a:t>president@pallesrujana.org</a:t>
            </a:r>
            <a:endParaRPr lang="en-US" sz="2800" dirty="0" smtClean="0"/>
          </a:p>
          <a:p>
            <a:r>
              <a:rPr lang="en-US" sz="2800" dirty="0" smtClean="0"/>
              <a:t>9866001678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6254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Honeybee Network</a:t>
            </a:r>
            <a:br>
              <a:rPr lang="en-US" dirty="0" smtClean="0"/>
            </a:br>
            <a:r>
              <a:rPr lang="en-US" dirty="0" smtClean="0"/>
              <a:t>V</a:t>
            </a:r>
            <a:r>
              <a:rPr lang="en-US" sz="3600" dirty="0" smtClean="0"/>
              <a:t>irtual and Voluntary</a:t>
            </a:r>
            <a:endParaRPr lang="en-US" dirty="0"/>
          </a:p>
        </p:txBody>
      </p:sp>
      <p:pic>
        <p:nvPicPr>
          <p:cNvPr id="60419" name="Picture 4" descr="hblogo copy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057400" y="1676400"/>
            <a:ext cx="4876800" cy="3733800"/>
          </a:xfrm>
        </p:spPr>
      </p:pic>
      <p:sp>
        <p:nvSpPr>
          <p:cNvPr id="60420" name="TextBox 3"/>
          <p:cNvSpPr txBox="1">
            <a:spLocks noChangeArrowheads="1"/>
          </p:cNvSpPr>
          <p:nvPr/>
        </p:nvSpPr>
        <p:spPr bwMode="auto">
          <a:xfrm>
            <a:off x="152400" y="5486400"/>
            <a:ext cx="8458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i="1">
                <a:solidFill>
                  <a:srgbClr val="00B050"/>
                </a:solidFill>
                <a:latin typeface="Calibri" pitchFamily="34" charset="0"/>
              </a:rPr>
              <a:t>A nameless, faceless innovator or a </a:t>
            </a:r>
          </a:p>
          <a:p>
            <a:pPr algn="ctr" eaLnBrk="1" hangingPunct="1"/>
            <a:r>
              <a:rPr lang="en-US" sz="2800" i="1">
                <a:solidFill>
                  <a:srgbClr val="00B050"/>
                </a:solidFill>
                <a:latin typeface="Calibri" pitchFamily="34" charset="0"/>
              </a:rPr>
              <a:t>traditional knowledge holder  comes in contact with </a:t>
            </a:r>
          </a:p>
          <a:p>
            <a:pPr algn="ctr" eaLnBrk="1" hangingPunct="1"/>
            <a:r>
              <a:rPr lang="en-US" sz="2800" i="1">
                <a:solidFill>
                  <a:srgbClr val="00B050"/>
                </a:solidFill>
                <a:latin typeface="Calibri" pitchFamily="34" charset="0"/>
              </a:rPr>
              <a:t>Honeybee network and gets an identity </a:t>
            </a:r>
          </a:p>
        </p:txBody>
      </p:sp>
    </p:spTree>
    <p:extLst>
      <p:ext uri="{BB962C8B-B14F-4D97-AF65-F5344CB8AC3E}">
        <p14:creationId xmlns:p14="http://schemas.microsoft.com/office/powerpoint/2010/main" xmlns="" val="2863205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How do we disseminate the Grassroots knowledge</a:t>
            </a:r>
            <a:endParaRPr lang="en-US" dirty="0"/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smtClean="0">
                <a:solidFill>
                  <a:srgbClr val="C00000"/>
                </a:solidFill>
              </a:rPr>
              <a:t>Palle Srujana Magazine</a:t>
            </a:r>
          </a:p>
          <a:p>
            <a:r>
              <a:rPr lang="en-US" smtClean="0">
                <a:solidFill>
                  <a:srgbClr val="C00000"/>
                </a:solidFill>
              </a:rPr>
              <a:t>Chinna Shodha Yatra</a:t>
            </a:r>
          </a:p>
          <a:p>
            <a:r>
              <a:rPr lang="en-US" smtClean="0">
                <a:solidFill>
                  <a:srgbClr val="7030A0"/>
                </a:solidFill>
              </a:rPr>
              <a:t>Innovation Diffusion Centre (IDC)</a:t>
            </a:r>
          </a:p>
          <a:p>
            <a:r>
              <a:rPr lang="en-US" smtClean="0">
                <a:solidFill>
                  <a:srgbClr val="7030A0"/>
                </a:solidFill>
              </a:rPr>
              <a:t>Exhibitions at National, district and Mandal level</a:t>
            </a:r>
          </a:p>
          <a:p>
            <a:r>
              <a:rPr lang="en-US" smtClean="0">
                <a:solidFill>
                  <a:srgbClr val="FF0000"/>
                </a:solidFill>
              </a:rPr>
              <a:t>Talking to college Faculty and students</a:t>
            </a:r>
          </a:p>
          <a:p>
            <a:r>
              <a:rPr lang="en-US" smtClean="0">
                <a:solidFill>
                  <a:srgbClr val="FF0000"/>
                </a:solidFill>
              </a:rPr>
              <a:t>Website  </a:t>
            </a:r>
            <a:r>
              <a:rPr lang="en-US" smtClean="0">
                <a:hlinkClick r:id="rId2"/>
              </a:rPr>
              <a:t>www.pallesrujana.org</a:t>
            </a:r>
            <a:endParaRPr lang="en-US" smtClean="0"/>
          </a:p>
          <a:p>
            <a:r>
              <a:rPr lang="en-US" smtClean="0">
                <a:solidFill>
                  <a:srgbClr val="00B0F0"/>
                </a:solidFill>
              </a:rPr>
              <a:t>Participating in National and International awards</a:t>
            </a:r>
          </a:p>
        </p:txBody>
      </p:sp>
    </p:spTree>
    <p:extLst>
      <p:ext uri="{BB962C8B-B14F-4D97-AF65-F5344CB8AC3E}">
        <p14:creationId xmlns:p14="http://schemas.microsoft.com/office/powerpoint/2010/main" xmlns="" val="333320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Palle Srujana Magazine</a:t>
            </a:r>
          </a:p>
        </p:txBody>
      </p:sp>
      <p:pic>
        <p:nvPicPr>
          <p:cNvPr id="4" name="Palle srujana Magazine animation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8600" y="1447800"/>
            <a:ext cx="8686800" cy="5181600"/>
          </a:xfrm>
        </p:spPr>
      </p:pic>
    </p:spTree>
    <p:extLst>
      <p:ext uri="{BB962C8B-B14F-4D97-AF65-F5344CB8AC3E}">
        <p14:creationId xmlns:p14="http://schemas.microsoft.com/office/powerpoint/2010/main" xmlns="" val="3826171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b="1" smtClean="0">
                <a:solidFill>
                  <a:srgbClr val="00B050"/>
                </a:solidFill>
              </a:rPr>
              <a:t>Innovation Diffusion Centres(IDC)</a:t>
            </a:r>
            <a:br>
              <a:rPr lang="en-US" b="1" smtClean="0">
                <a:solidFill>
                  <a:srgbClr val="00B050"/>
                </a:solidFill>
              </a:rPr>
            </a:br>
            <a:r>
              <a:rPr lang="en-US" sz="3600" b="1" smtClean="0">
                <a:solidFill>
                  <a:srgbClr val="00B050"/>
                </a:solidFill>
              </a:rPr>
              <a:t>Hyderabad and Vijayawada</a:t>
            </a:r>
            <a:endParaRPr lang="en-US" b="1" smtClean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Children, Engineers  and Farmers parents, social activists, </a:t>
            </a:r>
            <a:r>
              <a:rPr lang="en-US" dirty="0" err="1" smtClean="0"/>
              <a:t>Govt</a:t>
            </a:r>
            <a:r>
              <a:rPr lang="en-US" dirty="0" smtClean="0"/>
              <a:t> and private industry are welcome to visit IDC at Palle Srujana office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70C0"/>
                </a:solidFill>
              </a:rPr>
              <a:t>You can see the innovations and feel them. Many videos are available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Lot of information can be shared with Palle Srujana team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products for entrepreneurship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7030A0"/>
                </a:solidFill>
              </a:rPr>
              <a:t>You can read all 53 issues of Palle Srujana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B0F0"/>
                </a:solidFill>
              </a:rPr>
              <a:t>Reach IDC @ 040 27111959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Address</a:t>
            </a:r>
            <a:r>
              <a:rPr lang="en-US" dirty="0" smtClean="0"/>
              <a:t>: 77, Road no 3, </a:t>
            </a:r>
            <a:r>
              <a:rPr lang="en-US" dirty="0" err="1" smtClean="0"/>
              <a:t>Vayupuri</a:t>
            </a:r>
            <a:r>
              <a:rPr lang="en-US" dirty="0" smtClean="0"/>
              <a:t>, Post </a:t>
            </a:r>
            <a:r>
              <a:rPr lang="en-US" dirty="0" err="1" smtClean="0"/>
              <a:t>Sainikpuri</a:t>
            </a:r>
            <a:r>
              <a:rPr lang="en-US" dirty="0" smtClean="0"/>
              <a:t>, </a:t>
            </a:r>
            <a:r>
              <a:rPr lang="en-US" dirty="0" err="1" smtClean="0"/>
              <a:t>Secunderabad</a:t>
            </a:r>
            <a:r>
              <a:rPr lang="en-US" dirty="0" smtClean="0"/>
              <a:t> – 500094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Tickle Road, Vijayawada</a:t>
            </a:r>
          </a:p>
        </p:txBody>
      </p:sp>
    </p:spTree>
    <p:extLst>
      <p:ext uri="{BB962C8B-B14F-4D97-AF65-F5344CB8AC3E}">
        <p14:creationId xmlns:p14="http://schemas.microsoft.com/office/powerpoint/2010/main" xmlns="" val="32653443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Shodha</a:t>
            </a:r>
            <a:r>
              <a:rPr lang="en-US" dirty="0" smtClean="0"/>
              <a:t> Yatra</a:t>
            </a:r>
            <a:br>
              <a:rPr lang="en-US" dirty="0" smtClean="0"/>
            </a:br>
            <a:r>
              <a:rPr lang="en-US" sz="3100" dirty="0" smtClean="0"/>
              <a:t>A pilgrimage to the forgotten Temples of Knowledge</a:t>
            </a:r>
            <a:endParaRPr lang="en-US" dirty="0"/>
          </a:p>
        </p:txBody>
      </p:sp>
      <p:pic>
        <p:nvPicPr>
          <p:cNvPr id="67587" name="Content Placeholder 3" descr="IMG_217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74750" y="1600200"/>
            <a:ext cx="6794500" cy="4525963"/>
          </a:xfrm>
        </p:spPr>
      </p:pic>
      <p:sp>
        <p:nvSpPr>
          <p:cNvPr id="4" name="TextBox 3"/>
          <p:cNvSpPr txBox="1"/>
          <p:nvPr/>
        </p:nvSpPr>
        <p:spPr>
          <a:xfrm>
            <a:off x="76200" y="6324600"/>
            <a:ext cx="9174163" cy="3698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Experience  an unknown area, unknown context, unknown people and unknown agenda</a:t>
            </a:r>
          </a:p>
        </p:txBody>
      </p:sp>
    </p:spTree>
    <p:extLst>
      <p:ext uri="{BB962C8B-B14F-4D97-AF65-F5344CB8AC3E}">
        <p14:creationId xmlns:p14="http://schemas.microsoft.com/office/powerpoint/2010/main" xmlns="" val="13352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Shodh yatra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Education beyond walls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8229600" cy="3001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rgbClr val="00B050"/>
                </a:solidFill>
              </a:rPr>
              <a:t>Unlearn and Relearn from four Teachers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C00000"/>
                </a:solidFill>
              </a:rPr>
              <a:t>Teacher in Nature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B0F0"/>
                </a:solidFill>
              </a:rPr>
              <a:t>Teacher in people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7030A0"/>
                </a:solidFill>
              </a:rPr>
              <a:t>Teacher in peers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Teacher within you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016500"/>
            <a:ext cx="8742363" cy="1384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/>
              <a:t>Shodh yatra is held every quarter in different </a:t>
            </a:r>
            <a:endParaRPr lang="en-US" sz="2800" dirty="0" smtClean="0"/>
          </a:p>
          <a:p>
            <a:pPr algn="ctr" fontAlgn="auto">
              <a:spcAft>
                <a:spcPts val="0"/>
              </a:spcAft>
              <a:defRPr/>
            </a:pPr>
            <a:r>
              <a:rPr lang="en-US" sz="2800" dirty="0" smtClean="0"/>
              <a:t>parts </a:t>
            </a:r>
            <a:r>
              <a:rPr lang="en-US" sz="2800" dirty="0"/>
              <a:t>of the country.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800" dirty="0"/>
              <a:t>For Details visit www.sristi.org</a:t>
            </a:r>
          </a:p>
        </p:txBody>
      </p:sp>
    </p:spTree>
    <p:extLst>
      <p:ext uri="{BB962C8B-B14F-4D97-AF65-F5344CB8AC3E}">
        <p14:creationId xmlns:p14="http://schemas.microsoft.com/office/powerpoint/2010/main" xmlns="" val="186174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5400" smtClean="0">
                <a:solidFill>
                  <a:srgbClr val="7030A0"/>
                </a:solidFill>
              </a:rPr>
              <a:t>Chinna Sodha Yatra (CSY)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457200" y="1189038"/>
            <a:ext cx="8229600" cy="45259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</a:rPr>
              <a:t>A pilgrimage to the temples of Knowledge</a:t>
            </a:r>
          </a:p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33 </a:t>
            </a:r>
            <a:r>
              <a:rPr lang="en-US" dirty="0" err="1" smtClean="0">
                <a:solidFill>
                  <a:schemeClr val="accent1"/>
                </a:solidFill>
              </a:rPr>
              <a:t>Yatras</a:t>
            </a:r>
            <a:r>
              <a:rPr lang="en-US" dirty="0" smtClean="0">
                <a:solidFill>
                  <a:schemeClr val="accent1"/>
                </a:solidFill>
              </a:rPr>
              <a:t>, more than 1500 </a:t>
            </a:r>
            <a:r>
              <a:rPr lang="en-US" dirty="0" err="1" smtClean="0">
                <a:solidFill>
                  <a:schemeClr val="accent1"/>
                </a:solidFill>
              </a:rPr>
              <a:t>kms</a:t>
            </a:r>
            <a:r>
              <a:rPr lang="en-US" dirty="0" smtClean="0">
                <a:solidFill>
                  <a:schemeClr val="accent1"/>
                </a:solidFill>
              </a:rPr>
              <a:t>, over 1000 participants, visited 500 villages, interacted with 50,000 rural people, Scouted and disseminated many grassroots innovations.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Next </a:t>
            </a:r>
            <a:r>
              <a:rPr lang="en-US" dirty="0" err="1" smtClean="0">
                <a:solidFill>
                  <a:srgbClr val="FF0000"/>
                </a:solidFill>
              </a:rPr>
              <a:t>Yatra</a:t>
            </a:r>
            <a:r>
              <a:rPr lang="en-US" dirty="0" smtClean="0">
                <a:solidFill>
                  <a:srgbClr val="FF0000"/>
                </a:solidFill>
              </a:rPr>
              <a:t> in February 2020.</a:t>
            </a:r>
          </a:p>
          <a:p>
            <a:pPr eaLnBrk="1" hangingPunct="1"/>
            <a:r>
              <a:rPr lang="en-US" dirty="0" smtClean="0"/>
              <a:t>Every  </a:t>
            </a:r>
            <a:r>
              <a:rPr lang="en-US" dirty="0" err="1" smtClean="0"/>
              <a:t>yatra</a:t>
            </a:r>
            <a:r>
              <a:rPr lang="en-US" dirty="0" smtClean="0"/>
              <a:t> is for 3 days. </a:t>
            </a:r>
            <a:r>
              <a:rPr lang="en-US" dirty="0" smtClean="0">
                <a:solidFill>
                  <a:srgbClr val="00B050"/>
                </a:solidFill>
              </a:rPr>
              <a:t>Register on line</a:t>
            </a:r>
          </a:p>
          <a:p>
            <a:pPr eaLnBrk="1" hangingPunct="1"/>
            <a:r>
              <a:rPr lang="en-US" dirty="0" smtClean="0"/>
              <a:t>Visit </a:t>
            </a:r>
            <a:r>
              <a:rPr lang="en-US" dirty="0" smtClean="0">
                <a:hlinkClick r:id="rId2"/>
              </a:rPr>
              <a:t>www.pallesrujana.org</a:t>
            </a:r>
            <a:r>
              <a:rPr lang="en-US" dirty="0" smtClean="0"/>
              <a:t> for more details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3788517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  <a:solidFill>
            <a:schemeClr val="accent3"/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What Palle Srujana offers?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0659" name="Subtitle 2"/>
          <p:cNvSpPr>
            <a:spLocks noGrp="1"/>
          </p:cNvSpPr>
          <p:nvPr>
            <p:ph type="subTitle" idx="1"/>
          </p:nvPr>
        </p:nvSpPr>
        <p:spPr>
          <a:xfrm>
            <a:off x="2590800" y="3429000"/>
            <a:ext cx="4953000" cy="1752600"/>
          </a:xfrm>
        </p:spPr>
        <p:txBody>
          <a:bodyPr/>
          <a:lstStyle/>
          <a:p>
            <a:pPr marL="457200" indent="-457200" algn="just">
              <a:buFont typeface="Arial" charset="0"/>
              <a:buChar char="•"/>
            </a:pPr>
            <a:r>
              <a:rPr lang="en-US" sz="4000" smtClean="0">
                <a:solidFill>
                  <a:srgbClr val="00B0F0"/>
                </a:solidFill>
              </a:rPr>
              <a:t>Volunteerism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4000" smtClean="0">
                <a:solidFill>
                  <a:srgbClr val="FFC000"/>
                </a:solidFill>
              </a:rPr>
              <a:t>Internship</a:t>
            </a:r>
          </a:p>
        </p:txBody>
      </p:sp>
    </p:spTree>
    <p:extLst>
      <p:ext uri="{BB962C8B-B14F-4D97-AF65-F5344CB8AC3E}">
        <p14:creationId xmlns:p14="http://schemas.microsoft.com/office/powerpoint/2010/main" xmlns="" val="2960594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chemeClr val="accent3"/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Activity for Volunteers</a:t>
            </a:r>
            <a:endParaRPr lang="en-US" dirty="0"/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Scouting – Virtual and Physical</a:t>
            </a:r>
          </a:p>
          <a:p>
            <a:r>
              <a:rPr lang="en-US" sz="2400" b="1" dirty="0" smtClean="0">
                <a:solidFill>
                  <a:srgbClr val="00B0F0"/>
                </a:solidFill>
              </a:rPr>
              <a:t>Translating </a:t>
            </a:r>
            <a:r>
              <a:rPr lang="en-US" sz="2400" b="1" dirty="0" err="1" smtClean="0">
                <a:solidFill>
                  <a:srgbClr val="00B0F0"/>
                </a:solidFill>
              </a:rPr>
              <a:t>Palle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</a:rPr>
              <a:t>Srujana</a:t>
            </a:r>
            <a:r>
              <a:rPr lang="en-US" sz="2400" b="1" dirty="0" smtClean="0">
                <a:solidFill>
                  <a:srgbClr val="00B0F0"/>
                </a:solidFill>
              </a:rPr>
              <a:t> articles into English</a:t>
            </a:r>
          </a:p>
          <a:p>
            <a:r>
              <a:rPr lang="en-US" sz="2400" b="1" dirty="0" smtClean="0">
                <a:solidFill>
                  <a:srgbClr val="00B0F0"/>
                </a:solidFill>
              </a:rPr>
              <a:t>Increasing the subscription base of </a:t>
            </a:r>
            <a:r>
              <a:rPr lang="en-US" sz="2400" b="1" dirty="0" err="1" smtClean="0">
                <a:solidFill>
                  <a:srgbClr val="00B0F0"/>
                </a:solidFill>
              </a:rPr>
              <a:t>Palle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</a:rPr>
              <a:t>Srujana</a:t>
            </a:r>
            <a:r>
              <a:rPr lang="en-US" sz="2400" b="1" dirty="0" smtClean="0">
                <a:solidFill>
                  <a:srgbClr val="00B0F0"/>
                </a:solidFill>
              </a:rPr>
              <a:t> magazine</a:t>
            </a:r>
          </a:p>
          <a:p>
            <a:r>
              <a:rPr lang="en-US" sz="2400" b="1" dirty="0" smtClean="0">
                <a:solidFill>
                  <a:srgbClr val="00B0F0"/>
                </a:solidFill>
              </a:rPr>
              <a:t>Connecting colleges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Capturing ideas from school children – for Ignite 2017, MANAK and through Science express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Exhibitions for display of Grassroots innovations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Crazy Innovations – Incubation, Funding </a:t>
            </a:r>
            <a:r>
              <a:rPr lang="en-US" sz="2400" b="1" dirty="0" err="1" smtClean="0">
                <a:solidFill>
                  <a:srgbClr val="FF0000"/>
                </a:solidFill>
              </a:rPr>
              <a:t>etc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Convert NIF Technical database into Telugu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Prepare Technology documentation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Nominate Grassroots innovators for awards –Regional,  National and International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Write stories of Innovators in English and Telugu</a:t>
            </a:r>
          </a:p>
        </p:txBody>
      </p:sp>
    </p:spTree>
    <p:extLst>
      <p:ext uri="{BB962C8B-B14F-4D97-AF65-F5344CB8AC3E}">
        <p14:creationId xmlns:p14="http://schemas.microsoft.com/office/powerpoint/2010/main" xmlns="" val="32789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Activity for Interns</a:t>
            </a:r>
            <a:endParaRPr lang="en-US" dirty="0"/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Discussion with President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Firm up the schedule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Visit 2-3 Innovators in their villages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Prepare Technology documentation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Translate 10 Technologies from NIF website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Translate articles from </a:t>
            </a:r>
            <a:r>
              <a:rPr lang="en-US" sz="2400" b="1" dirty="0" err="1" smtClean="0">
                <a:solidFill>
                  <a:srgbClr val="7030A0"/>
                </a:solidFill>
              </a:rPr>
              <a:t>Palle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Srujana</a:t>
            </a:r>
            <a:r>
              <a:rPr lang="en-US" sz="2400" b="1" dirty="0" smtClean="0">
                <a:solidFill>
                  <a:srgbClr val="7030A0"/>
                </a:solidFill>
              </a:rPr>
              <a:t> to English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Reengineer innovations 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Participate in </a:t>
            </a:r>
            <a:r>
              <a:rPr lang="en-US" sz="2400" b="1" dirty="0" err="1" smtClean="0">
                <a:solidFill>
                  <a:srgbClr val="7030A0"/>
                </a:solidFill>
              </a:rPr>
              <a:t>Chinna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shodha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yatra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Demonstrate Innovations at IDC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Prepare a video sequel of innovations for display at IDC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Nominate Grassroots innovators for awards –Regional,  National and International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Write impressions and takeaways from Internship</a:t>
            </a:r>
          </a:p>
        </p:txBody>
      </p:sp>
    </p:spTree>
    <p:extLst>
      <p:ext uri="{BB962C8B-B14F-4D97-AF65-F5344CB8AC3E}">
        <p14:creationId xmlns:p14="http://schemas.microsoft.com/office/powerpoint/2010/main" xmlns="" val="310438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3">
                    <a:lumMod val="75000"/>
                  </a:schemeClr>
                </a:solidFill>
              </a:rPr>
              <a:t>About us</a:t>
            </a:r>
            <a:endParaRPr lang="en-US" sz="5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 Voluntary core group of six senior citizens from different walks of life.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Over 5000 volunteers from AP and TS.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Admirers and supporters in </a:t>
            </a:r>
            <a:r>
              <a:rPr lang="en-US" dirty="0" err="1" smtClean="0">
                <a:solidFill>
                  <a:srgbClr val="FF0000"/>
                </a:solidFill>
              </a:rPr>
              <a:t>Govt</a:t>
            </a:r>
            <a:r>
              <a:rPr lang="en-US" dirty="0" smtClean="0">
                <a:solidFill>
                  <a:srgbClr val="FF0000"/>
                </a:solidFill>
              </a:rPr>
              <a:t>, Private Institutions and individuals, Print and electronic media, social networks.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Good relations with corporate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Collaboration with NAARM, ASCI, TISS, NITs, IITs, ALC, CIPS, TSIC, J2IC, 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MoU</a:t>
            </a:r>
            <a:r>
              <a:rPr lang="en-US" dirty="0" smtClean="0">
                <a:solidFill>
                  <a:srgbClr val="002060"/>
                </a:solidFill>
              </a:rPr>
              <a:t> with many Engineering and Management Institutions for rural connectivity and Internship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8849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153400" cy="6096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Speak</a:t>
            </a:r>
            <a:r>
              <a:rPr lang="en-US" sz="2400" dirty="0" smtClean="0">
                <a:solidFill>
                  <a:srgbClr val="00B050"/>
                </a:solidFill>
              </a:rPr>
              <a:t> about grassroots innovations (GRI)  in your community.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Respect</a:t>
            </a:r>
            <a:r>
              <a:rPr lang="en-US" sz="2400" dirty="0" smtClean="0">
                <a:solidFill>
                  <a:srgbClr val="00B050"/>
                </a:solidFill>
              </a:rPr>
              <a:t> people in the informal sector  for their creativity and traditional knowledge.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Visit</a:t>
            </a:r>
            <a:r>
              <a:rPr lang="en-US" sz="2400" dirty="0" smtClean="0">
                <a:solidFill>
                  <a:srgbClr val="00B050"/>
                </a:solidFill>
              </a:rPr>
              <a:t> Innovators.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Organize</a:t>
            </a:r>
            <a:r>
              <a:rPr lang="en-US" sz="2400" dirty="0" smtClean="0">
                <a:solidFill>
                  <a:srgbClr val="00B050"/>
                </a:solidFill>
              </a:rPr>
              <a:t> display and demonstration of GRIs for farmers, school children and college students.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Involve</a:t>
            </a:r>
            <a:r>
              <a:rPr lang="en-US" sz="2400" dirty="0" smtClean="0">
                <a:solidFill>
                  <a:srgbClr val="C00000"/>
                </a:solidFill>
              </a:rPr>
              <a:t>  in scouting and dissemination.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Identify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Unmet needs </a:t>
            </a:r>
            <a:r>
              <a:rPr lang="en-US" sz="2400" dirty="0" smtClean="0">
                <a:solidFill>
                  <a:srgbClr val="C00000"/>
                </a:solidFill>
              </a:rPr>
              <a:t>of the society.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Join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Shodha</a:t>
            </a:r>
            <a:r>
              <a:rPr lang="en-US" sz="2400" dirty="0" smtClean="0">
                <a:solidFill>
                  <a:srgbClr val="C00000"/>
                </a:solidFill>
              </a:rPr>
              <a:t> yatra.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Upload</a:t>
            </a:r>
            <a:r>
              <a:rPr lang="en-US" sz="2400" dirty="0" smtClean="0">
                <a:solidFill>
                  <a:srgbClr val="C00000"/>
                </a:solidFill>
              </a:rPr>
              <a:t> your projects to www.techpedia.in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Undertake</a:t>
            </a:r>
            <a:r>
              <a:rPr lang="en-US" sz="2400" dirty="0" smtClean="0">
                <a:solidFill>
                  <a:srgbClr val="C00000"/>
                </a:solidFill>
              </a:rPr>
              <a:t> original problems for projects.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7030A0"/>
                </a:solidFill>
              </a:rPr>
              <a:t>Form</a:t>
            </a:r>
            <a:r>
              <a:rPr lang="en-US" sz="2400" dirty="0" smtClean="0">
                <a:solidFill>
                  <a:srgbClr val="7030A0"/>
                </a:solidFill>
              </a:rPr>
              <a:t> NIF clubs.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7030A0"/>
                </a:solidFill>
              </a:rPr>
              <a:t>Connect</a:t>
            </a:r>
            <a:r>
              <a:rPr lang="en-US" sz="2400" dirty="0" smtClean="0">
                <a:solidFill>
                  <a:srgbClr val="7030A0"/>
                </a:solidFill>
              </a:rPr>
              <a:t> entrepreneurs for marketing Innovations.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7030A0"/>
                </a:solidFill>
              </a:rPr>
              <a:t>Influence</a:t>
            </a:r>
            <a:r>
              <a:rPr lang="en-US" sz="2400" dirty="0" smtClean="0">
                <a:solidFill>
                  <a:srgbClr val="7030A0"/>
                </a:solidFill>
              </a:rPr>
              <a:t> policy to incorporate GRIs.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7030A0"/>
                </a:solidFill>
              </a:rPr>
              <a:t>Become</a:t>
            </a:r>
            <a:r>
              <a:rPr lang="en-US" sz="2400" dirty="0" smtClean="0">
                <a:solidFill>
                  <a:srgbClr val="7030A0"/>
                </a:solidFill>
              </a:rPr>
              <a:t> a Social Entrepreneur and market the GRI.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</p:txBody>
      </p:sp>
      <p:sp>
        <p:nvSpPr>
          <p:cNvPr id="10854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  <a:solidFill>
            <a:schemeClr val="accent2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FFFF00"/>
                </a:solidFill>
              </a:rPr>
              <a:t>What You can do?</a:t>
            </a:r>
          </a:p>
        </p:txBody>
      </p:sp>
    </p:spTree>
    <p:extLst>
      <p:ext uri="{BB962C8B-B14F-4D97-AF65-F5344CB8AC3E}">
        <p14:creationId xmlns:p14="http://schemas.microsoft.com/office/powerpoint/2010/main" xmlns="" val="2465829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Palle Srujana</a:t>
            </a:r>
          </a:p>
        </p:txBody>
      </p:sp>
      <p:sp>
        <p:nvSpPr>
          <p:cNvPr id="19456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en-US" sz="2400" dirty="0"/>
              <a:t>Our approach is to believe in the creativity of common people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Our work force is volunteers from all segments of society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Our resource  is the goodness of people</a:t>
            </a:r>
          </a:p>
          <a:p>
            <a:pPr>
              <a:defRPr/>
            </a:pPr>
            <a:r>
              <a:rPr lang="en-US" sz="2400" dirty="0"/>
              <a:t>Our accountability is to Grassroots innovators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Our dream is to bring equity and sustainability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Our philosophy is “</a:t>
            </a:r>
            <a:r>
              <a:rPr lang="en-US" sz="2400" dirty="0" err="1" smtClean="0"/>
              <a:t>Samvedana</a:t>
            </a:r>
            <a:r>
              <a:rPr lang="en-US" sz="2400" dirty="0" smtClean="0"/>
              <a:t>”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endParaRPr lang="en-US" sz="2400" dirty="0" smtClean="0"/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No Resources, No organization, No authority, No targets, No disappointments, No failures, ……………….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Only success- however small it is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 err="1" smtClean="0">
                <a:solidFill>
                  <a:srgbClr val="00B050"/>
                </a:solidFill>
              </a:rPr>
              <a:t>Jaihind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3798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Way Ahead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08037"/>
            <a:ext cx="8839200" cy="4525963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Intensify scouting. Starting from district and then to </a:t>
            </a:r>
            <a:r>
              <a:rPr lang="en-US" sz="2800" dirty="0" err="1" smtClean="0">
                <a:solidFill>
                  <a:srgbClr val="7030A0"/>
                </a:solidFill>
              </a:rPr>
              <a:t>mandal</a:t>
            </a:r>
            <a:r>
              <a:rPr lang="en-US" sz="2800" dirty="0" smtClean="0">
                <a:solidFill>
                  <a:srgbClr val="7030A0"/>
                </a:solidFill>
              </a:rPr>
              <a:t>/block level.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Establish GRIPS – Grassroots innovation Promotion Scheme, for AP and TS with support from </a:t>
            </a:r>
            <a:r>
              <a:rPr lang="en-US" sz="2800" dirty="0" err="1" smtClean="0">
                <a:solidFill>
                  <a:srgbClr val="7030A0"/>
                </a:solidFill>
              </a:rPr>
              <a:t>Govt</a:t>
            </a:r>
            <a:r>
              <a:rPr lang="en-US" sz="2800" dirty="0" smtClean="0">
                <a:solidFill>
                  <a:srgbClr val="7030A0"/>
                </a:solidFill>
              </a:rPr>
              <a:t> /private organizations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>
                <a:solidFill>
                  <a:srgbClr val="C00000"/>
                </a:solidFill>
              </a:rPr>
              <a:t>Palle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Srujana</a:t>
            </a:r>
            <a:r>
              <a:rPr lang="en-US" sz="2800" dirty="0" smtClean="0">
                <a:solidFill>
                  <a:srgbClr val="C00000"/>
                </a:solidFill>
              </a:rPr>
              <a:t> magazine should reach every Telugu village and publish every month.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Provide platform for Internship to College students for working in the Rural areas.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Promote hand tools manufacturing and supply to remote villages.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Certification for herbal healers  to preserve the </a:t>
            </a:r>
            <a:r>
              <a:rPr lang="en-US" sz="2800" dirty="0" err="1" smtClean="0">
                <a:solidFill>
                  <a:srgbClr val="0070C0"/>
                </a:solidFill>
              </a:rPr>
              <a:t>paramparic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gyan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  <a:endParaRPr lang="en-US" sz="2800" dirty="0" smtClean="0">
              <a:solidFill>
                <a:srgbClr val="0070C0"/>
              </a:solidFill>
            </a:endParaRP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13819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Gondal king, 1890s, Gujarat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650" y="1365250"/>
            <a:ext cx="8901113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2000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 fontScale="92500"/>
          </a:bodyPr>
          <a:lstStyle/>
          <a:p>
            <a:pPr algn="ctr" eaLnBrk="1" hangingPunct="1">
              <a:buFont typeface="Arial" charset="0"/>
              <a:buNone/>
            </a:pPr>
            <a:endParaRPr lang="en-US" sz="4000" dirty="0" smtClean="0"/>
          </a:p>
          <a:p>
            <a:pPr algn="ctr" eaLnBrk="1" hangingPunct="1">
              <a:buFont typeface="Arial" charset="0"/>
              <a:buNone/>
            </a:pPr>
            <a:endParaRPr lang="en-US" sz="4000" dirty="0" smtClean="0"/>
          </a:p>
          <a:p>
            <a:pPr algn="ctr" eaLnBrk="1" hangingPunct="1">
              <a:buFont typeface="Arial" charset="0"/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When you can not remove the problem…</a:t>
            </a:r>
          </a:p>
          <a:p>
            <a:pPr algn="ctr" eaLnBrk="1" hangingPunct="1">
              <a:buFont typeface="Arial" charset="0"/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Reduce the pain</a:t>
            </a:r>
          </a:p>
          <a:p>
            <a:pPr algn="ctr" eaLnBrk="1" hangingPunct="1">
              <a:buFont typeface="Arial" charset="0"/>
              <a:buNone/>
            </a:pPr>
            <a:endParaRPr lang="en-US" sz="4000" dirty="0" smtClean="0">
              <a:solidFill>
                <a:srgbClr val="FF0000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en-US" sz="4000" i="1" dirty="0" smtClean="0">
                <a:solidFill>
                  <a:srgbClr val="00B050"/>
                </a:solidFill>
              </a:rPr>
              <a:t>Each one of us has some capacity to reduce the pain.</a:t>
            </a:r>
          </a:p>
          <a:p>
            <a:pPr algn="ctr" eaLnBrk="1" hangingPunct="1">
              <a:buFont typeface="Arial" charset="0"/>
              <a:buNone/>
            </a:pPr>
            <a:endParaRPr lang="en-US" sz="4000" i="1" dirty="0" smtClean="0">
              <a:solidFill>
                <a:srgbClr val="00B050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en-US" sz="4000" i="1" dirty="0" smtClean="0">
                <a:solidFill>
                  <a:srgbClr val="7030A0"/>
                </a:solidFill>
              </a:rPr>
              <a:t>Let us do it………………..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xmlns="" val="37190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39975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i="1" dirty="0" smtClean="0">
                <a:solidFill>
                  <a:srgbClr val="92D050"/>
                </a:solidFill>
              </a:rPr>
              <a:t>Thanks so much</a:t>
            </a:r>
            <a:br>
              <a:rPr lang="en-US" sz="6000" i="1" dirty="0" smtClean="0">
                <a:solidFill>
                  <a:srgbClr val="92D050"/>
                </a:solidFill>
              </a:rPr>
            </a:br>
            <a:endParaRPr lang="en-US" sz="6000" i="1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956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5800" y="2873375"/>
            <a:ext cx="8153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b="1" dirty="0" smtClean="0">
                <a:solidFill>
                  <a:srgbClr val="00B050"/>
                </a:solidFill>
              </a:rPr>
              <a:t>People on the Margin </a:t>
            </a:r>
            <a:br>
              <a:rPr lang="en-US" sz="4900" b="1" dirty="0" smtClean="0">
                <a:solidFill>
                  <a:srgbClr val="00B050"/>
                </a:solidFill>
              </a:rPr>
            </a:br>
            <a:r>
              <a:rPr lang="en-US" sz="4900" b="1" dirty="0" smtClean="0">
                <a:solidFill>
                  <a:srgbClr val="00B050"/>
                </a:solidFill>
              </a:rPr>
              <a:t>need not </a:t>
            </a:r>
            <a:br>
              <a:rPr lang="en-US" sz="4900" b="1" dirty="0" smtClean="0">
                <a:solidFill>
                  <a:srgbClr val="00B050"/>
                </a:solidFill>
              </a:rPr>
            </a:br>
            <a:r>
              <a:rPr lang="en-US" sz="4900" b="1" dirty="0" smtClean="0">
                <a:solidFill>
                  <a:srgbClr val="00B050"/>
                </a:solidFill>
              </a:rPr>
              <a:t>possess marginal minds</a:t>
            </a:r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>
                <a:solidFill>
                  <a:srgbClr val="7030A0"/>
                </a:solidFill>
              </a:rPr>
              <a:t>Poor have head and they are creative too</a:t>
            </a:r>
          </a:p>
        </p:txBody>
      </p:sp>
    </p:spTree>
    <p:extLst>
      <p:ext uri="{BB962C8B-B14F-4D97-AF65-F5344CB8AC3E}">
        <p14:creationId xmlns:p14="http://schemas.microsoft.com/office/powerpoint/2010/main" xmlns="" val="1186163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34949" y="228600"/>
            <a:ext cx="67447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3200" b="1" dirty="0">
                <a:solidFill>
                  <a:srgbClr val="00B0F0"/>
                </a:solidFill>
                <a:latin typeface="Book Antiqua" pitchFamily="18" charset="0"/>
              </a:rPr>
              <a:t>What we do </a:t>
            </a:r>
            <a:r>
              <a:rPr lang="en-US" sz="3200" b="1" dirty="0" smtClean="0">
                <a:solidFill>
                  <a:srgbClr val="00B0F0"/>
                </a:solidFill>
                <a:latin typeface="Book Antiqua" pitchFamily="18" charset="0"/>
              </a:rPr>
              <a:t>for Grassroots Innovations (GRI)?</a:t>
            </a:r>
            <a:endParaRPr lang="en-US" sz="3200" b="1" dirty="0">
              <a:solidFill>
                <a:srgbClr val="00B0F0"/>
              </a:solidFill>
              <a:latin typeface="Book Antiqua" pitchFamily="18" charset="0"/>
            </a:endParaRPr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152400" y="2940050"/>
            <a:ext cx="996950" cy="1357313"/>
            <a:chOff x="222250" y="2209800"/>
            <a:chExt cx="996950" cy="1357313"/>
          </a:xfrm>
        </p:grpSpPr>
        <p:pic>
          <p:nvPicPr>
            <p:cNvPr id="826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738" t="3079"/>
            <a:stretch>
              <a:fillRect/>
            </a:stretch>
          </p:blipFill>
          <p:spPr bwMode="auto">
            <a:xfrm>
              <a:off x="304800" y="2209800"/>
              <a:ext cx="79057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64" name="Text Box 48"/>
            <p:cNvSpPr txBox="1">
              <a:spLocks noChangeArrowheads="1"/>
            </p:cNvSpPr>
            <p:nvPr/>
          </p:nvSpPr>
          <p:spPr bwMode="auto">
            <a:xfrm>
              <a:off x="222250" y="3200400"/>
              <a:ext cx="9969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3300"/>
                  </a:solidFill>
                  <a:latin typeface="Calibri" pitchFamily="34" charset="0"/>
                </a:rPr>
                <a:t>Scouting</a:t>
              </a:r>
            </a:p>
          </p:txBody>
        </p:sp>
      </p:grpSp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1751013" y="2940050"/>
            <a:ext cx="1455737" cy="1357313"/>
            <a:chOff x="1820863" y="2209800"/>
            <a:chExt cx="1455737" cy="1357313"/>
          </a:xfrm>
        </p:grpSpPr>
        <p:pic>
          <p:nvPicPr>
            <p:cNvPr id="8261" name="Picture 6" descr="j019538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2209800"/>
              <a:ext cx="6096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62" name="Text Box 48"/>
            <p:cNvSpPr txBox="1">
              <a:spLocks noChangeArrowheads="1"/>
            </p:cNvSpPr>
            <p:nvPr/>
          </p:nvSpPr>
          <p:spPr bwMode="auto">
            <a:xfrm>
              <a:off x="1820863" y="3200400"/>
              <a:ext cx="145573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3300"/>
                  </a:solidFill>
                  <a:latin typeface="Calibri" pitchFamily="34" charset="0"/>
                </a:rPr>
                <a:t>Documenting</a:t>
              </a:r>
            </a:p>
          </p:txBody>
        </p:sp>
      </p:grpSp>
      <p:grpSp>
        <p:nvGrpSpPr>
          <p:cNvPr id="4" name="Group 73"/>
          <p:cNvGrpSpPr>
            <a:grpSpLocks/>
          </p:cNvGrpSpPr>
          <p:nvPr/>
        </p:nvGrpSpPr>
        <p:grpSpPr bwMode="auto">
          <a:xfrm>
            <a:off x="7362825" y="914400"/>
            <a:ext cx="1143000" cy="1433513"/>
            <a:chOff x="6977063" y="2133600"/>
            <a:chExt cx="1100137" cy="1433513"/>
          </a:xfrm>
        </p:grpSpPr>
        <p:grpSp>
          <p:nvGrpSpPr>
            <p:cNvPr id="8241" name="Group 76"/>
            <p:cNvGrpSpPr>
              <a:grpSpLocks/>
            </p:cNvGrpSpPr>
            <p:nvPr/>
          </p:nvGrpSpPr>
          <p:grpSpPr bwMode="auto">
            <a:xfrm>
              <a:off x="7010400" y="2133600"/>
              <a:ext cx="990600" cy="1066800"/>
              <a:chOff x="4320" y="1824"/>
              <a:chExt cx="624" cy="672"/>
            </a:xfrm>
          </p:grpSpPr>
          <p:pic>
            <p:nvPicPr>
              <p:cNvPr id="824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4738" t="3079"/>
              <a:stretch>
                <a:fillRect/>
              </a:stretch>
            </p:blipFill>
            <p:spPr bwMode="auto">
              <a:xfrm>
                <a:off x="4398" y="1872"/>
                <a:ext cx="498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244" name="Group 25"/>
              <p:cNvGrpSpPr>
                <a:grpSpLocks/>
              </p:cNvGrpSpPr>
              <p:nvPr/>
            </p:nvGrpSpPr>
            <p:grpSpPr bwMode="auto">
              <a:xfrm>
                <a:off x="4320" y="1824"/>
                <a:ext cx="624" cy="672"/>
                <a:chOff x="3600" y="1488"/>
                <a:chExt cx="1392" cy="1200"/>
              </a:xfrm>
            </p:grpSpPr>
            <p:sp>
              <p:nvSpPr>
                <p:cNvPr id="8245" name="AutoShape 26"/>
                <p:cNvSpPr>
                  <a:spLocks noChangeArrowheads="1"/>
                </p:cNvSpPr>
                <p:nvPr/>
              </p:nvSpPr>
              <p:spPr bwMode="auto">
                <a:xfrm>
                  <a:off x="3600" y="1488"/>
                  <a:ext cx="1392" cy="1200"/>
                </a:xfrm>
                <a:prstGeom prst="can">
                  <a:avLst>
                    <a:gd name="adj" fmla="val 25000"/>
                  </a:avLst>
                </a:prstGeom>
                <a:solidFill>
                  <a:srgbClr val="FFFFCC">
                    <a:alpha val="30196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246" name="Line 27"/>
                <p:cNvSpPr>
                  <a:spLocks noChangeShapeType="1"/>
                </p:cNvSpPr>
                <p:nvPr/>
              </p:nvSpPr>
              <p:spPr bwMode="auto">
                <a:xfrm>
                  <a:off x="3744" y="1728"/>
                  <a:ext cx="0" cy="8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7" name="Line 28"/>
                <p:cNvSpPr>
                  <a:spLocks noChangeShapeType="1"/>
                </p:cNvSpPr>
                <p:nvPr/>
              </p:nvSpPr>
              <p:spPr bwMode="auto">
                <a:xfrm>
                  <a:off x="3936" y="1776"/>
                  <a:ext cx="0" cy="8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8" name="Line 29"/>
                <p:cNvSpPr>
                  <a:spLocks noChangeShapeType="1"/>
                </p:cNvSpPr>
                <p:nvPr/>
              </p:nvSpPr>
              <p:spPr bwMode="auto">
                <a:xfrm>
                  <a:off x="4032" y="1776"/>
                  <a:ext cx="0" cy="8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9" name="Line 30"/>
                <p:cNvSpPr>
                  <a:spLocks noChangeShapeType="1"/>
                </p:cNvSpPr>
                <p:nvPr/>
              </p:nvSpPr>
              <p:spPr bwMode="auto">
                <a:xfrm>
                  <a:off x="3840" y="1824"/>
                  <a:ext cx="0" cy="8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0" name="Line 31"/>
                <p:cNvSpPr>
                  <a:spLocks noChangeShapeType="1"/>
                </p:cNvSpPr>
                <p:nvPr/>
              </p:nvSpPr>
              <p:spPr bwMode="auto">
                <a:xfrm>
                  <a:off x="3936" y="1920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1" name="Line 32"/>
                <p:cNvSpPr>
                  <a:spLocks noChangeShapeType="1"/>
                </p:cNvSpPr>
                <p:nvPr/>
              </p:nvSpPr>
              <p:spPr bwMode="auto">
                <a:xfrm>
                  <a:off x="4608" y="1776"/>
                  <a:ext cx="0" cy="8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2" name="Line 33"/>
                <p:cNvSpPr>
                  <a:spLocks noChangeShapeType="1"/>
                </p:cNvSpPr>
                <p:nvPr/>
              </p:nvSpPr>
              <p:spPr bwMode="auto">
                <a:xfrm>
                  <a:off x="4128" y="1776"/>
                  <a:ext cx="0" cy="8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3" name="Line 34"/>
                <p:cNvSpPr>
                  <a:spLocks noChangeShapeType="1"/>
                </p:cNvSpPr>
                <p:nvPr/>
              </p:nvSpPr>
              <p:spPr bwMode="auto">
                <a:xfrm>
                  <a:off x="4224" y="1824"/>
                  <a:ext cx="0" cy="8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4" name="Line 35"/>
                <p:cNvSpPr>
                  <a:spLocks noChangeShapeType="1"/>
                </p:cNvSpPr>
                <p:nvPr/>
              </p:nvSpPr>
              <p:spPr bwMode="auto">
                <a:xfrm>
                  <a:off x="4320" y="1824"/>
                  <a:ext cx="0" cy="8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5" name="Line 36"/>
                <p:cNvSpPr>
                  <a:spLocks noChangeShapeType="1"/>
                </p:cNvSpPr>
                <p:nvPr/>
              </p:nvSpPr>
              <p:spPr bwMode="auto">
                <a:xfrm>
                  <a:off x="4704" y="1776"/>
                  <a:ext cx="0" cy="8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6" name="Line 37"/>
                <p:cNvSpPr>
                  <a:spLocks noChangeShapeType="1"/>
                </p:cNvSpPr>
                <p:nvPr/>
              </p:nvSpPr>
              <p:spPr bwMode="auto">
                <a:xfrm>
                  <a:off x="4800" y="1776"/>
                  <a:ext cx="0" cy="8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7" name="Line 38"/>
                <p:cNvSpPr>
                  <a:spLocks noChangeShapeType="1"/>
                </p:cNvSpPr>
                <p:nvPr/>
              </p:nvSpPr>
              <p:spPr bwMode="auto">
                <a:xfrm>
                  <a:off x="4896" y="1728"/>
                  <a:ext cx="0" cy="8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8" name="Line 39"/>
                <p:cNvSpPr>
                  <a:spLocks noChangeShapeType="1"/>
                </p:cNvSpPr>
                <p:nvPr/>
              </p:nvSpPr>
              <p:spPr bwMode="auto">
                <a:xfrm>
                  <a:off x="4416" y="1824"/>
                  <a:ext cx="0" cy="8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9" name="Line 40"/>
                <p:cNvSpPr>
                  <a:spLocks noChangeShapeType="1"/>
                </p:cNvSpPr>
                <p:nvPr/>
              </p:nvSpPr>
              <p:spPr bwMode="auto">
                <a:xfrm>
                  <a:off x="4512" y="1776"/>
                  <a:ext cx="0" cy="8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0" name="Line 41"/>
                <p:cNvSpPr>
                  <a:spLocks noChangeShapeType="1"/>
                </p:cNvSpPr>
                <p:nvPr/>
              </p:nvSpPr>
              <p:spPr bwMode="auto">
                <a:xfrm>
                  <a:off x="3648" y="1680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242" name="Text Box 48"/>
            <p:cNvSpPr txBox="1">
              <a:spLocks noChangeArrowheads="1"/>
            </p:cNvSpPr>
            <p:nvPr/>
          </p:nvSpPr>
          <p:spPr bwMode="auto">
            <a:xfrm>
              <a:off x="6977063" y="3200400"/>
              <a:ext cx="110013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3300"/>
                  </a:solidFill>
                  <a:latin typeface="Calibri" pitchFamily="34" charset="0"/>
                </a:rPr>
                <a:t>Patenting</a:t>
              </a:r>
            </a:p>
          </p:txBody>
        </p:sp>
      </p:grpSp>
      <p:grpSp>
        <p:nvGrpSpPr>
          <p:cNvPr id="7" name="Group 72"/>
          <p:cNvGrpSpPr>
            <a:grpSpLocks/>
          </p:cNvGrpSpPr>
          <p:nvPr/>
        </p:nvGrpSpPr>
        <p:grpSpPr bwMode="auto">
          <a:xfrm>
            <a:off x="3597275" y="2863850"/>
            <a:ext cx="2886075" cy="1708150"/>
            <a:chOff x="3667125" y="2133600"/>
            <a:chExt cx="2886075" cy="1708150"/>
          </a:xfrm>
        </p:grpSpPr>
        <p:sp>
          <p:nvSpPr>
            <p:cNvPr id="8213" name="Text Box 48"/>
            <p:cNvSpPr txBox="1">
              <a:spLocks noChangeArrowheads="1"/>
            </p:cNvSpPr>
            <p:nvPr/>
          </p:nvSpPr>
          <p:spPr bwMode="auto">
            <a:xfrm>
              <a:off x="3667125" y="3200400"/>
              <a:ext cx="288607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3300"/>
                  </a:solidFill>
                  <a:latin typeface="Calibri" pitchFamily="34" charset="0"/>
                </a:rPr>
                <a:t>Prototyping, Value Addition,</a:t>
              </a:r>
            </a:p>
            <a:p>
              <a:pPr eaLnBrk="1" hangingPunct="1"/>
              <a:r>
                <a:rPr lang="en-US" b="1">
                  <a:solidFill>
                    <a:srgbClr val="FF3300"/>
                  </a:solidFill>
                  <a:latin typeface="Calibri" pitchFamily="34" charset="0"/>
                </a:rPr>
                <a:t>Validation, Reengineering</a:t>
              </a:r>
            </a:p>
          </p:txBody>
        </p:sp>
        <p:grpSp>
          <p:nvGrpSpPr>
            <p:cNvPr id="8214" name="Group 77"/>
            <p:cNvGrpSpPr>
              <a:grpSpLocks/>
            </p:cNvGrpSpPr>
            <p:nvPr/>
          </p:nvGrpSpPr>
          <p:grpSpPr bwMode="auto">
            <a:xfrm>
              <a:off x="3989388" y="2133600"/>
              <a:ext cx="1878012" cy="990600"/>
              <a:chOff x="2496" y="1824"/>
              <a:chExt cx="1183" cy="624"/>
            </a:xfrm>
          </p:grpSpPr>
          <p:grpSp>
            <p:nvGrpSpPr>
              <p:cNvPr id="8215" name="Group 4"/>
              <p:cNvGrpSpPr>
                <a:grpSpLocks/>
              </p:cNvGrpSpPr>
              <p:nvPr/>
            </p:nvGrpSpPr>
            <p:grpSpPr bwMode="auto">
              <a:xfrm>
                <a:off x="2496" y="1824"/>
                <a:ext cx="528" cy="432"/>
                <a:chOff x="2559" y="576"/>
                <a:chExt cx="1210" cy="720"/>
              </a:xfrm>
            </p:grpSpPr>
            <p:sp>
              <p:nvSpPr>
                <p:cNvPr id="8237" name="Rectangle 5"/>
                <p:cNvSpPr>
                  <a:spLocks noChangeArrowheads="1"/>
                </p:cNvSpPr>
                <p:nvPr/>
              </p:nvSpPr>
              <p:spPr bwMode="auto">
                <a:xfrm rot="-1308084">
                  <a:off x="3024" y="1056"/>
                  <a:ext cx="576" cy="96"/>
                </a:xfrm>
                <a:prstGeom prst="rect">
                  <a:avLst/>
                </a:prstGeom>
                <a:solidFill>
                  <a:srgbClr val="B2B2B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238" name="AutoShape 6"/>
                <p:cNvSpPr>
                  <a:spLocks noChangeArrowheads="1"/>
                </p:cNvSpPr>
                <p:nvPr/>
              </p:nvSpPr>
              <p:spPr bwMode="auto">
                <a:xfrm rot="-3627057">
                  <a:off x="2683" y="500"/>
                  <a:ext cx="409" cy="65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53 w 21600"/>
                    <a:gd name="T13" fmla="*/ 0 h 21600"/>
                    <a:gd name="T14" fmla="*/ 21547 w 21600"/>
                    <a:gd name="T15" fmla="*/ 1147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3753" y="9533"/>
                      </a:moveTo>
                      <a:cubicBezTo>
                        <a:pt x="4367" y="6122"/>
                        <a:pt x="7334" y="3640"/>
                        <a:pt x="10800" y="3641"/>
                      </a:cubicBezTo>
                      <a:cubicBezTo>
                        <a:pt x="14265" y="3641"/>
                        <a:pt x="17232" y="6122"/>
                        <a:pt x="17846" y="9533"/>
                      </a:cubicBezTo>
                      <a:lnTo>
                        <a:pt x="21429" y="8888"/>
                      </a:lnTo>
                      <a:cubicBezTo>
                        <a:pt x="20504" y="3743"/>
                        <a:pt x="16027" y="-1"/>
                        <a:pt x="10799" y="0"/>
                      </a:cubicBezTo>
                      <a:cubicBezTo>
                        <a:pt x="5572" y="0"/>
                        <a:pt x="1095" y="3743"/>
                        <a:pt x="170" y="8888"/>
                      </a:cubicBez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39" name="AutoShape 7"/>
                <p:cNvSpPr>
                  <a:spLocks noChangeArrowheads="1"/>
                </p:cNvSpPr>
                <p:nvPr/>
              </p:nvSpPr>
              <p:spPr bwMode="auto">
                <a:xfrm rot="1444530">
                  <a:off x="2784" y="576"/>
                  <a:ext cx="480" cy="720"/>
                </a:xfrm>
                <a:prstGeom prst="can">
                  <a:avLst>
                    <a:gd name="adj" fmla="val 22694"/>
                  </a:avLst>
                </a:prstGeom>
                <a:solidFill>
                  <a:srgbClr val="B2B2B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240" name="AutoShape 8"/>
                <p:cNvSpPr>
                  <a:spLocks noChangeArrowheads="1"/>
                </p:cNvSpPr>
                <p:nvPr/>
              </p:nvSpPr>
              <p:spPr bwMode="auto">
                <a:xfrm rot="4405911">
                  <a:off x="3554" y="910"/>
                  <a:ext cx="214" cy="217"/>
                </a:xfrm>
                <a:prstGeom prst="rtTriangle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pic>
            <p:nvPicPr>
              <p:cNvPr id="8216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4738" t="3079"/>
              <a:stretch>
                <a:fillRect/>
              </a:stretch>
            </p:blipFill>
            <p:spPr bwMode="auto">
              <a:xfrm>
                <a:off x="3168" y="1857"/>
                <a:ext cx="511" cy="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217" name="Group 12"/>
              <p:cNvGrpSpPr>
                <a:grpSpLocks/>
              </p:cNvGrpSpPr>
              <p:nvPr/>
            </p:nvGrpSpPr>
            <p:grpSpPr bwMode="auto">
              <a:xfrm>
                <a:off x="3168" y="2160"/>
                <a:ext cx="75" cy="104"/>
                <a:chOff x="1281" y="3119"/>
                <a:chExt cx="208" cy="334"/>
              </a:xfrm>
            </p:grpSpPr>
            <p:sp>
              <p:nvSpPr>
                <p:cNvPr id="8235" name="AutoShape 13"/>
                <p:cNvSpPr>
                  <a:spLocks noChangeArrowheads="1"/>
                </p:cNvSpPr>
                <p:nvPr/>
              </p:nvSpPr>
              <p:spPr bwMode="auto">
                <a:xfrm rot="-9606958">
                  <a:off x="1341" y="3119"/>
                  <a:ext cx="148" cy="301"/>
                </a:xfrm>
                <a:prstGeom prst="moon">
                  <a:avLst>
                    <a:gd name="adj" fmla="val 87500"/>
                  </a:avLst>
                </a:pr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236" name="Oval 14"/>
                <p:cNvSpPr>
                  <a:spLocks noChangeArrowheads="1"/>
                </p:cNvSpPr>
                <p:nvPr/>
              </p:nvSpPr>
              <p:spPr bwMode="auto">
                <a:xfrm rot="-9606958">
                  <a:off x="1281" y="3201"/>
                  <a:ext cx="192" cy="252"/>
                </a:xfrm>
                <a:prstGeom prst="ellipse">
                  <a:avLst/>
                </a:pr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8218" name="Group 15"/>
              <p:cNvGrpSpPr>
                <a:grpSpLocks/>
              </p:cNvGrpSpPr>
              <p:nvPr/>
            </p:nvGrpSpPr>
            <p:grpSpPr bwMode="auto">
              <a:xfrm>
                <a:off x="3264" y="2208"/>
                <a:ext cx="75" cy="104"/>
                <a:chOff x="1281" y="3119"/>
                <a:chExt cx="208" cy="334"/>
              </a:xfrm>
            </p:grpSpPr>
            <p:sp>
              <p:nvSpPr>
                <p:cNvPr id="8233" name="AutoShape 16"/>
                <p:cNvSpPr>
                  <a:spLocks noChangeArrowheads="1"/>
                </p:cNvSpPr>
                <p:nvPr/>
              </p:nvSpPr>
              <p:spPr bwMode="auto">
                <a:xfrm rot="-9606958">
                  <a:off x="1341" y="3119"/>
                  <a:ext cx="148" cy="301"/>
                </a:xfrm>
                <a:prstGeom prst="moon">
                  <a:avLst>
                    <a:gd name="adj" fmla="val 87500"/>
                  </a:avLst>
                </a:pr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234" name="Oval 17"/>
                <p:cNvSpPr>
                  <a:spLocks noChangeArrowheads="1"/>
                </p:cNvSpPr>
                <p:nvPr/>
              </p:nvSpPr>
              <p:spPr bwMode="auto">
                <a:xfrm rot="-9606958">
                  <a:off x="1281" y="3201"/>
                  <a:ext cx="192" cy="252"/>
                </a:xfrm>
                <a:prstGeom prst="ellipse">
                  <a:avLst/>
                </a:pr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8219" name="Group 18"/>
              <p:cNvGrpSpPr>
                <a:grpSpLocks/>
              </p:cNvGrpSpPr>
              <p:nvPr/>
            </p:nvGrpSpPr>
            <p:grpSpPr bwMode="auto">
              <a:xfrm>
                <a:off x="3072" y="2115"/>
                <a:ext cx="75" cy="104"/>
                <a:chOff x="1281" y="3119"/>
                <a:chExt cx="208" cy="334"/>
              </a:xfrm>
            </p:grpSpPr>
            <p:sp>
              <p:nvSpPr>
                <p:cNvPr id="8231" name="AutoShape 19"/>
                <p:cNvSpPr>
                  <a:spLocks noChangeArrowheads="1"/>
                </p:cNvSpPr>
                <p:nvPr/>
              </p:nvSpPr>
              <p:spPr bwMode="auto">
                <a:xfrm rot="-9606958">
                  <a:off x="1341" y="3119"/>
                  <a:ext cx="148" cy="301"/>
                </a:xfrm>
                <a:prstGeom prst="moon">
                  <a:avLst>
                    <a:gd name="adj" fmla="val 87500"/>
                  </a:avLst>
                </a:pr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232" name="Oval 20"/>
                <p:cNvSpPr>
                  <a:spLocks noChangeArrowheads="1"/>
                </p:cNvSpPr>
                <p:nvPr/>
              </p:nvSpPr>
              <p:spPr bwMode="auto">
                <a:xfrm rot="-9606958">
                  <a:off x="1281" y="3201"/>
                  <a:ext cx="192" cy="252"/>
                </a:xfrm>
                <a:prstGeom prst="ellipse">
                  <a:avLst/>
                </a:pr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8220" name="Group 21"/>
              <p:cNvGrpSpPr>
                <a:grpSpLocks/>
              </p:cNvGrpSpPr>
              <p:nvPr/>
            </p:nvGrpSpPr>
            <p:grpSpPr bwMode="auto">
              <a:xfrm>
                <a:off x="2976" y="2064"/>
                <a:ext cx="75" cy="104"/>
                <a:chOff x="1281" y="3119"/>
                <a:chExt cx="208" cy="334"/>
              </a:xfrm>
            </p:grpSpPr>
            <p:sp>
              <p:nvSpPr>
                <p:cNvPr id="8229" name="AutoShape 22"/>
                <p:cNvSpPr>
                  <a:spLocks noChangeArrowheads="1"/>
                </p:cNvSpPr>
                <p:nvPr/>
              </p:nvSpPr>
              <p:spPr bwMode="auto">
                <a:xfrm rot="-9606958">
                  <a:off x="1341" y="3119"/>
                  <a:ext cx="148" cy="301"/>
                </a:xfrm>
                <a:prstGeom prst="moon">
                  <a:avLst>
                    <a:gd name="adj" fmla="val 87500"/>
                  </a:avLst>
                </a:pr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230" name="Oval 23"/>
                <p:cNvSpPr>
                  <a:spLocks noChangeArrowheads="1"/>
                </p:cNvSpPr>
                <p:nvPr/>
              </p:nvSpPr>
              <p:spPr bwMode="auto">
                <a:xfrm rot="-9606958">
                  <a:off x="1281" y="3201"/>
                  <a:ext cx="192" cy="252"/>
                </a:xfrm>
                <a:prstGeom prst="ellipse">
                  <a:avLst/>
                </a:pr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8221" name="Group 15"/>
              <p:cNvGrpSpPr>
                <a:grpSpLocks/>
              </p:cNvGrpSpPr>
              <p:nvPr/>
            </p:nvGrpSpPr>
            <p:grpSpPr bwMode="auto">
              <a:xfrm>
                <a:off x="2592" y="2016"/>
                <a:ext cx="75" cy="104"/>
                <a:chOff x="1281" y="3119"/>
                <a:chExt cx="208" cy="334"/>
              </a:xfrm>
            </p:grpSpPr>
            <p:sp>
              <p:nvSpPr>
                <p:cNvPr id="8227" name="AutoShape 16"/>
                <p:cNvSpPr>
                  <a:spLocks noChangeArrowheads="1"/>
                </p:cNvSpPr>
                <p:nvPr/>
              </p:nvSpPr>
              <p:spPr bwMode="auto">
                <a:xfrm rot="-9606958">
                  <a:off x="1341" y="3119"/>
                  <a:ext cx="148" cy="301"/>
                </a:xfrm>
                <a:prstGeom prst="moon">
                  <a:avLst>
                    <a:gd name="adj" fmla="val 87500"/>
                  </a:avLst>
                </a:pr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228" name="Oval 17"/>
                <p:cNvSpPr>
                  <a:spLocks noChangeArrowheads="1"/>
                </p:cNvSpPr>
                <p:nvPr/>
              </p:nvSpPr>
              <p:spPr bwMode="auto">
                <a:xfrm rot="-9606958">
                  <a:off x="1281" y="3201"/>
                  <a:ext cx="192" cy="252"/>
                </a:xfrm>
                <a:prstGeom prst="ellipse">
                  <a:avLst/>
                </a:pr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8222" name="Group 15"/>
              <p:cNvGrpSpPr>
                <a:grpSpLocks/>
              </p:cNvGrpSpPr>
              <p:nvPr/>
            </p:nvGrpSpPr>
            <p:grpSpPr bwMode="auto">
              <a:xfrm>
                <a:off x="2688" y="1923"/>
                <a:ext cx="75" cy="104"/>
                <a:chOff x="1281" y="3119"/>
                <a:chExt cx="208" cy="334"/>
              </a:xfrm>
            </p:grpSpPr>
            <p:sp>
              <p:nvSpPr>
                <p:cNvPr id="8225" name="AutoShape 16"/>
                <p:cNvSpPr>
                  <a:spLocks noChangeArrowheads="1"/>
                </p:cNvSpPr>
                <p:nvPr/>
              </p:nvSpPr>
              <p:spPr bwMode="auto">
                <a:xfrm rot="-9606958">
                  <a:off x="1341" y="3119"/>
                  <a:ext cx="148" cy="301"/>
                </a:xfrm>
                <a:prstGeom prst="moon">
                  <a:avLst>
                    <a:gd name="adj" fmla="val 87500"/>
                  </a:avLst>
                </a:pr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8226" name="Oval 17"/>
                <p:cNvSpPr>
                  <a:spLocks noChangeArrowheads="1"/>
                </p:cNvSpPr>
                <p:nvPr/>
              </p:nvSpPr>
              <p:spPr bwMode="auto">
                <a:xfrm rot="-9606958">
                  <a:off x="1281" y="3201"/>
                  <a:ext cx="192" cy="252"/>
                </a:xfrm>
                <a:prstGeom prst="ellipse">
                  <a:avLst/>
                </a:pr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8223" name="AutoShape 16"/>
              <p:cNvSpPr>
                <a:spLocks noChangeArrowheads="1"/>
              </p:cNvSpPr>
              <p:nvPr/>
            </p:nvSpPr>
            <p:spPr bwMode="auto">
              <a:xfrm rot="-9606958">
                <a:off x="2662" y="2104"/>
                <a:ext cx="53" cy="94"/>
              </a:xfrm>
              <a:prstGeom prst="moon">
                <a:avLst>
                  <a:gd name="adj" fmla="val 87500"/>
                </a:avLst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24" name="Oval 17"/>
              <p:cNvSpPr>
                <a:spLocks noChangeArrowheads="1"/>
              </p:cNvSpPr>
              <p:nvPr/>
            </p:nvSpPr>
            <p:spPr bwMode="auto">
              <a:xfrm rot="-9606958">
                <a:off x="2640" y="2130"/>
                <a:ext cx="69" cy="78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</p:grp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7362825" y="2895600"/>
            <a:ext cx="1360488" cy="1708150"/>
            <a:chOff x="2271713" y="3962400"/>
            <a:chExt cx="1309687" cy="1708150"/>
          </a:xfrm>
        </p:grpSpPr>
        <p:pic>
          <p:nvPicPr>
            <p:cNvPr id="8211" name="Picture 5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962400"/>
              <a:ext cx="85725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2" name="Text Box 48"/>
            <p:cNvSpPr txBox="1">
              <a:spLocks noChangeArrowheads="1"/>
            </p:cNvSpPr>
            <p:nvPr/>
          </p:nvSpPr>
          <p:spPr bwMode="auto">
            <a:xfrm>
              <a:off x="2271713" y="5029200"/>
              <a:ext cx="1309687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3300"/>
                  </a:solidFill>
                  <a:latin typeface="Calibri" pitchFamily="34" charset="0"/>
                </a:rPr>
                <a:t>Recognition</a:t>
              </a:r>
            </a:p>
            <a:p>
              <a:pPr eaLnBrk="1" hangingPunct="1"/>
              <a:r>
                <a:rPr lang="en-US" b="1">
                  <a:solidFill>
                    <a:srgbClr val="FF3300"/>
                  </a:solidFill>
                  <a:latin typeface="Calibri" pitchFamily="34" charset="0"/>
                </a:rPr>
                <a:t>&amp; Awards</a:t>
              </a:r>
            </a:p>
          </p:txBody>
        </p:sp>
      </p:grpSp>
      <p:grpSp>
        <p:nvGrpSpPr>
          <p:cNvPr id="17" name="Group 75"/>
          <p:cNvGrpSpPr>
            <a:grpSpLocks/>
          </p:cNvGrpSpPr>
          <p:nvPr/>
        </p:nvGrpSpPr>
        <p:grpSpPr bwMode="auto">
          <a:xfrm>
            <a:off x="6781800" y="4800600"/>
            <a:ext cx="2424113" cy="1447800"/>
            <a:chOff x="4524375" y="4114800"/>
            <a:chExt cx="2333625" cy="1447800"/>
          </a:xfrm>
        </p:grpSpPr>
        <p:pic>
          <p:nvPicPr>
            <p:cNvPr id="820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738" t="3079"/>
            <a:stretch>
              <a:fillRect/>
            </a:stretch>
          </p:blipFill>
          <p:spPr bwMode="auto">
            <a:xfrm>
              <a:off x="4724400" y="4114800"/>
              <a:ext cx="4857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738" t="3079"/>
            <a:stretch>
              <a:fillRect/>
            </a:stretch>
          </p:blipFill>
          <p:spPr bwMode="auto">
            <a:xfrm>
              <a:off x="6143625" y="4724400"/>
              <a:ext cx="4857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7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738" t="3079"/>
            <a:stretch>
              <a:fillRect/>
            </a:stretch>
          </p:blipFill>
          <p:spPr bwMode="auto">
            <a:xfrm>
              <a:off x="6096000" y="4114800"/>
              <a:ext cx="4857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738" t="3079"/>
            <a:stretch>
              <a:fillRect/>
            </a:stretch>
          </p:blipFill>
          <p:spPr bwMode="auto">
            <a:xfrm>
              <a:off x="4714875" y="4724400"/>
              <a:ext cx="4857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9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738" t="3079"/>
            <a:stretch>
              <a:fillRect/>
            </a:stretch>
          </p:blipFill>
          <p:spPr bwMode="auto">
            <a:xfrm>
              <a:off x="5429250" y="4419600"/>
              <a:ext cx="4857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0" name="Text Box 48"/>
            <p:cNvSpPr txBox="1">
              <a:spLocks noChangeArrowheads="1"/>
            </p:cNvSpPr>
            <p:nvPr/>
          </p:nvSpPr>
          <p:spPr bwMode="auto">
            <a:xfrm>
              <a:off x="4524375" y="5195888"/>
              <a:ext cx="23336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FF3300"/>
                  </a:solidFill>
                  <a:latin typeface="Calibri" pitchFamily="34" charset="0"/>
                </a:rPr>
                <a:t>Business Development</a:t>
              </a:r>
            </a:p>
          </p:txBody>
        </p:sp>
      </p:grpSp>
      <p:sp>
        <p:nvSpPr>
          <p:cNvPr id="65" name="AutoShape 53"/>
          <p:cNvSpPr>
            <a:spLocks noChangeArrowheads="1"/>
          </p:cNvSpPr>
          <p:nvPr/>
        </p:nvSpPr>
        <p:spPr bwMode="auto">
          <a:xfrm>
            <a:off x="1225550" y="332105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6" name="AutoShape 53"/>
          <p:cNvSpPr>
            <a:spLocks noChangeArrowheads="1"/>
          </p:cNvSpPr>
          <p:nvPr/>
        </p:nvSpPr>
        <p:spPr bwMode="auto">
          <a:xfrm>
            <a:off x="3054350" y="332105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7" name="AutoShape 53"/>
          <p:cNvSpPr>
            <a:spLocks noChangeArrowheads="1"/>
          </p:cNvSpPr>
          <p:nvPr/>
        </p:nvSpPr>
        <p:spPr bwMode="auto">
          <a:xfrm>
            <a:off x="6102350" y="3352800"/>
            <a:ext cx="527050" cy="27305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6497638" y="2286000"/>
            <a:ext cx="741362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3800">
                <a:solidFill>
                  <a:srgbClr val="00B0F0"/>
                </a:solidFill>
                <a:latin typeface="Calibri" pitchFamily="34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237" y="4495800"/>
            <a:ext cx="294888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92D050"/>
                </a:solidFill>
              </a:rPr>
              <a:t>Activity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Scouting &amp;Documentation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Value Addition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Patent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Dissemination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Awards and recognition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Connectivity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731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493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Primary Activity </a:t>
            </a:r>
            <a:br>
              <a:rPr lang="en-US" dirty="0" smtClean="0"/>
            </a:br>
            <a:r>
              <a:rPr lang="en-US" dirty="0" smtClean="0"/>
              <a:t>Palle Srujana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3382963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Scouting &amp; Documentation</a:t>
            </a:r>
          </a:p>
          <a:p>
            <a:r>
              <a:rPr lang="en-US" sz="3600" dirty="0" smtClean="0"/>
              <a:t>Value Addition</a:t>
            </a:r>
          </a:p>
          <a:p>
            <a:r>
              <a:rPr lang="en-US" sz="3600" dirty="0" smtClean="0"/>
              <a:t>Patenting and Recognition</a:t>
            </a:r>
          </a:p>
          <a:p>
            <a:r>
              <a:rPr lang="en-US" sz="3600" dirty="0" smtClean="0"/>
              <a:t>Dissemination</a:t>
            </a:r>
          </a:p>
          <a:p>
            <a:r>
              <a:rPr lang="en-US" sz="3600" dirty="0" smtClean="0"/>
              <a:t>Connectivity with formal system</a:t>
            </a:r>
          </a:p>
          <a:p>
            <a:r>
              <a:rPr lang="en-US" sz="3600" dirty="0" smtClean="0"/>
              <a:t>Schools and Colleges – Interaction and Internship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5562600"/>
            <a:ext cx="6019800" cy="10779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/>
              <a:t>Related to Grassroots creativity and Traditional knowledge</a:t>
            </a:r>
          </a:p>
        </p:txBody>
      </p:sp>
    </p:spTree>
    <p:extLst>
      <p:ext uri="{BB962C8B-B14F-4D97-AF65-F5344CB8AC3E}">
        <p14:creationId xmlns:p14="http://schemas.microsoft.com/office/powerpoint/2010/main" xmlns="" val="1985123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Ground covered in Two Telugu States by </a:t>
            </a:r>
            <a:br>
              <a:rPr lang="en-US" sz="3200" dirty="0" smtClean="0">
                <a:solidFill>
                  <a:schemeClr val="tx2"/>
                </a:solidFill>
              </a:rPr>
            </a:br>
            <a:r>
              <a:rPr lang="en-US" sz="3200" dirty="0" err="1" smtClean="0">
                <a:solidFill>
                  <a:schemeClr val="tx2"/>
                </a:solidFill>
              </a:rPr>
              <a:t>Palle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Srujana</a:t>
            </a:r>
            <a:r>
              <a:rPr lang="en-US" sz="3200" dirty="0" smtClean="0">
                <a:solidFill>
                  <a:schemeClr val="tx2"/>
                </a:solidFill>
              </a:rPr>
              <a:t> since 2005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686800" cy="57912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Scouted over 200 innovations, 50 plus best farm practices.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Documented 2000 plus traditional knowledge in 12 years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23 Patents for grassroots innovations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0ver 40 Innovations in market.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Over 200 direct employment.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Annual turn over of grassroots innovations  is over </a:t>
            </a:r>
            <a:r>
              <a:rPr lang="en-US" sz="2400" dirty="0" err="1" smtClean="0">
                <a:solidFill>
                  <a:srgbClr val="7030A0"/>
                </a:solidFill>
              </a:rPr>
              <a:t>Rs</a:t>
            </a:r>
            <a:r>
              <a:rPr lang="en-US" sz="2400" dirty="0" smtClean="0">
                <a:solidFill>
                  <a:srgbClr val="7030A0"/>
                </a:solidFill>
              </a:rPr>
              <a:t> 5 </a:t>
            </a:r>
            <a:r>
              <a:rPr lang="en-US" sz="2400" dirty="0" err="1" smtClean="0">
                <a:solidFill>
                  <a:srgbClr val="7030A0"/>
                </a:solidFill>
              </a:rPr>
              <a:t>Crores</a:t>
            </a:r>
            <a:r>
              <a:rPr lang="en-US" sz="2400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    during  2019-20. 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Impacted estimated 5 Lakh rural families over the years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33 </a:t>
            </a:r>
            <a:r>
              <a:rPr lang="en-US" sz="2400" dirty="0" err="1" smtClean="0">
                <a:solidFill>
                  <a:srgbClr val="FF0000"/>
                </a:solidFill>
              </a:rPr>
              <a:t>Chinna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Shodha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Yatras</a:t>
            </a:r>
            <a:r>
              <a:rPr lang="en-US" sz="2400" dirty="0" smtClean="0">
                <a:solidFill>
                  <a:srgbClr val="FF0000"/>
                </a:solidFill>
              </a:rPr>
              <a:t> – visited over 500 villages, interacted with over 35000 farmers, walked 1500 </a:t>
            </a:r>
            <a:r>
              <a:rPr lang="en-US" sz="2400" dirty="0" err="1" smtClean="0">
                <a:solidFill>
                  <a:srgbClr val="FF0000"/>
                </a:solidFill>
              </a:rPr>
              <a:t>kms</a:t>
            </a:r>
            <a:r>
              <a:rPr lang="en-US" sz="2400" dirty="0" smtClean="0">
                <a:solidFill>
                  <a:srgbClr val="FF0000"/>
                </a:solidFill>
              </a:rPr>
              <a:t> and more…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73 uninterrupted publication of “Telugu bi-monthly – </a:t>
            </a:r>
            <a:r>
              <a:rPr lang="en-US" sz="2400" dirty="0" err="1" smtClean="0">
                <a:solidFill>
                  <a:srgbClr val="0070C0"/>
                </a:solidFill>
              </a:rPr>
              <a:t>PalleSrujanasince</a:t>
            </a:r>
            <a:r>
              <a:rPr lang="en-US" sz="2400" dirty="0" smtClean="0">
                <a:solidFill>
                  <a:srgbClr val="0070C0"/>
                </a:solidFill>
              </a:rPr>
              <a:t> 2006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Participated in over 200 exhibitions across the country displaying innovations and connecting innovators to the system</a:t>
            </a:r>
            <a:r>
              <a:rPr lang="en-US" sz="2400" dirty="0" smtClean="0">
                <a:solidFill>
                  <a:srgbClr val="7030A0"/>
                </a:solidFill>
              </a:rPr>
              <a:t>. 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Horizontal dissemination of knowledge gathering momentum steadily 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Many International, National and Regional awards including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 one ASEAN first prize, Three </a:t>
            </a:r>
            <a:r>
              <a:rPr lang="en-US" sz="2400" dirty="0" err="1" smtClean="0">
                <a:solidFill>
                  <a:srgbClr val="00B050"/>
                </a:solidFill>
              </a:rPr>
              <a:t>Padmashri</a:t>
            </a:r>
            <a:r>
              <a:rPr lang="en-US" sz="2400" dirty="0" smtClean="0">
                <a:solidFill>
                  <a:srgbClr val="00B050"/>
                </a:solidFill>
              </a:rPr>
              <a:t>,  Forbes list, </a:t>
            </a:r>
            <a:r>
              <a:rPr lang="en-US" sz="2400" dirty="0" err="1" smtClean="0">
                <a:solidFill>
                  <a:srgbClr val="00B050"/>
                </a:solidFill>
              </a:rPr>
              <a:t>TEDx</a:t>
            </a:r>
            <a:r>
              <a:rPr lang="en-US" sz="2400" dirty="0" smtClean="0">
                <a:solidFill>
                  <a:srgbClr val="00B050"/>
                </a:solidFill>
              </a:rPr>
              <a:t>  lectures, INK Fellow, President of India awards to Innovators and to   School children.</a:t>
            </a:r>
          </a:p>
          <a:p>
            <a:endParaRPr lang="en-US" sz="240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70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Recognition to GRI from AP and TS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Efforts of Volunteers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5240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</a:rPr>
              <a:t>Three PADMASRI</a:t>
            </a:r>
          </a:p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</a:rPr>
              <a:t>One Honorary Doctorate</a:t>
            </a:r>
          </a:p>
          <a:p>
            <a:pPr>
              <a:defRPr/>
            </a:pPr>
            <a:r>
              <a:rPr lang="en-US" dirty="0" smtClean="0">
                <a:solidFill>
                  <a:srgbClr val="7030A0"/>
                </a:solidFill>
              </a:rPr>
              <a:t>13 President of India awards</a:t>
            </a:r>
          </a:p>
          <a:p>
            <a:pPr>
              <a:defRPr/>
            </a:pPr>
            <a:r>
              <a:rPr lang="en-US" dirty="0"/>
              <a:t>One Amazing </a:t>
            </a:r>
            <a:r>
              <a:rPr lang="en-US" dirty="0" smtClean="0"/>
              <a:t>Indian awarded by the Prime </a:t>
            </a:r>
            <a:r>
              <a:rPr lang="en-US" dirty="0"/>
              <a:t>Minister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Two  NABARD awards</a:t>
            </a:r>
          </a:p>
          <a:p>
            <a:pPr>
              <a:defRPr/>
            </a:pPr>
            <a:r>
              <a:rPr lang="en-US" dirty="0" smtClean="0">
                <a:solidFill>
                  <a:srgbClr val="00B0F0"/>
                </a:solidFill>
              </a:rPr>
              <a:t>8 NIRD awards</a:t>
            </a:r>
          </a:p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Two Samsung Innovation Quotient Awards</a:t>
            </a:r>
          </a:p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</a:rPr>
              <a:t>One in Forbes – MIT US List</a:t>
            </a:r>
          </a:p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</a:rPr>
              <a:t>Hall of Fame – Civil Society for  Two Innovators</a:t>
            </a:r>
          </a:p>
          <a:p>
            <a:pPr>
              <a:defRPr/>
            </a:pPr>
            <a:r>
              <a:rPr lang="en-US" dirty="0" smtClean="0">
                <a:solidFill>
                  <a:srgbClr val="00B0F0"/>
                </a:solidFill>
              </a:rPr>
              <a:t>Many local and regional awards</a:t>
            </a:r>
          </a:p>
          <a:p>
            <a:pPr>
              <a:defRPr/>
            </a:pPr>
            <a:r>
              <a:rPr lang="en-US" dirty="0" smtClean="0">
                <a:solidFill>
                  <a:srgbClr val="00B0F0"/>
                </a:solidFill>
              </a:rPr>
              <a:t>INK Fellow – Los Angeles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Two in </a:t>
            </a:r>
            <a:r>
              <a:rPr lang="en-US" dirty="0" err="1" smtClean="0">
                <a:solidFill>
                  <a:srgbClr val="FF0000"/>
                </a:solidFill>
              </a:rPr>
              <a:t>TEDx</a:t>
            </a:r>
            <a:r>
              <a:rPr lang="en-US" dirty="0" smtClean="0">
                <a:solidFill>
                  <a:srgbClr val="FF0000"/>
                </a:solidFill>
              </a:rPr>
              <a:t> lectures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Two National Entrepreneur awards</a:t>
            </a:r>
          </a:p>
          <a:p>
            <a:pPr>
              <a:defRPr/>
            </a:pPr>
            <a:r>
              <a:rPr lang="en-US" dirty="0" smtClean="0">
                <a:solidFill>
                  <a:srgbClr val="92D050"/>
                </a:solidFill>
              </a:rPr>
              <a:t>One ASEAN Innovation First Prize</a:t>
            </a:r>
          </a:p>
          <a:p>
            <a:pPr>
              <a:defRPr/>
            </a:pPr>
            <a:r>
              <a:rPr lang="en-US" dirty="0" smtClean="0">
                <a:solidFill>
                  <a:srgbClr val="92D050"/>
                </a:solidFill>
              </a:rPr>
              <a:t>34 President awards to school children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25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Impact of Grassroots Innovations </a:t>
            </a:r>
            <a:b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on Society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Provide low cost solutions in livelihood sector such as </a:t>
            </a:r>
            <a:r>
              <a:rPr lang="en-US" sz="2000" dirty="0" err="1" smtClean="0"/>
              <a:t>weeders</a:t>
            </a:r>
            <a:r>
              <a:rPr lang="en-US" sz="2000" dirty="0" smtClean="0"/>
              <a:t>, cultivators, seeders, sprayers, seeds, </a:t>
            </a:r>
            <a:r>
              <a:rPr lang="en-US" sz="2000" dirty="0" err="1" smtClean="0"/>
              <a:t>biopesticides</a:t>
            </a:r>
            <a:r>
              <a:rPr lang="en-US" sz="2000" dirty="0" smtClean="0"/>
              <a:t>, animal medicines etc.</a:t>
            </a:r>
          </a:p>
          <a:p>
            <a:r>
              <a:rPr lang="en-US" sz="2000" dirty="0" smtClean="0"/>
              <a:t>Affordability ensures availability .</a:t>
            </a:r>
          </a:p>
          <a:p>
            <a:r>
              <a:rPr lang="en-US" sz="2000" dirty="0" smtClean="0"/>
              <a:t>Appropriateness results in sustainability.</a:t>
            </a:r>
          </a:p>
          <a:p>
            <a:r>
              <a:rPr lang="en-US" sz="2000" dirty="0" smtClean="0"/>
              <a:t>Adhere to the Principle of “</a:t>
            </a:r>
            <a:r>
              <a:rPr lang="en-US" sz="2000" b="1" i="1" u="sng" dirty="0" smtClean="0"/>
              <a:t>More from Less for Many</a:t>
            </a:r>
            <a:r>
              <a:rPr lang="en-US" sz="2000" dirty="0" smtClean="0"/>
              <a:t>”.</a:t>
            </a:r>
          </a:p>
          <a:p>
            <a:r>
              <a:rPr lang="en-US" sz="2000" dirty="0" smtClean="0"/>
              <a:t>Ensure “</a:t>
            </a:r>
            <a:r>
              <a:rPr lang="en-US" sz="2000" b="1" i="1" dirty="0" smtClean="0"/>
              <a:t>Affordable excellence</a:t>
            </a:r>
            <a:r>
              <a:rPr lang="en-US" sz="2000" dirty="0" smtClean="0"/>
              <a:t>”</a:t>
            </a:r>
          </a:p>
          <a:p>
            <a:r>
              <a:rPr lang="en-US" sz="2000" dirty="0" smtClean="0"/>
              <a:t>Reduced input costs.</a:t>
            </a:r>
          </a:p>
          <a:p>
            <a:r>
              <a:rPr lang="en-US" sz="2000" dirty="0" smtClean="0"/>
              <a:t>Local employment.</a:t>
            </a:r>
          </a:p>
          <a:p>
            <a:r>
              <a:rPr lang="en-US" sz="2000" dirty="0" smtClean="0"/>
              <a:t>Lesser cost of development.</a:t>
            </a:r>
          </a:p>
          <a:p>
            <a:r>
              <a:rPr lang="en-US" sz="2000" dirty="0" smtClean="0"/>
              <a:t>Local Wealth distribution. </a:t>
            </a:r>
          </a:p>
          <a:p>
            <a:r>
              <a:rPr lang="en-US" sz="2000" dirty="0" smtClean="0"/>
              <a:t>Inclusiveness in real sense.</a:t>
            </a:r>
          </a:p>
          <a:p>
            <a:r>
              <a:rPr lang="en-US" sz="2000" dirty="0" smtClean="0"/>
              <a:t>Knowledge based society.</a:t>
            </a:r>
          </a:p>
          <a:p>
            <a:r>
              <a:rPr lang="en-US" sz="2000" dirty="0" err="1" smtClean="0"/>
              <a:t>Pochampalli</a:t>
            </a:r>
            <a:r>
              <a:rPr lang="en-US" sz="2000" dirty="0" smtClean="0"/>
              <a:t> Tradition survived due to </a:t>
            </a:r>
            <a:r>
              <a:rPr lang="en-US" sz="2000" dirty="0" err="1" smtClean="0"/>
              <a:t>Asu</a:t>
            </a:r>
            <a:r>
              <a:rPr lang="en-US" sz="2000" dirty="0" smtClean="0"/>
              <a:t> machine by providing livelihood to thousands of weaver families.</a:t>
            </a:r>
          </a:p>
          <a:p>
            <a:pPr>
              <a:buFont typeface="Arial" charset="0"/>
              <a:buNone/>
            </a:pPr>
            <a:endParaRPr lang="en-US" sz="2000" dirty="0" smtClean="0"/>
          </a:p>
          <a:p>
            <a:pPr algn="ctr">
              <a:buFont typeface="Arial" charset="0"/>
              <a:buNone/>
            </a:pPr>
            <a:endParaRPr lang="en-US" sz="2000" b="1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171834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Challenges in Nurturing GRI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19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GRI develops innovation in a hut. Each one is a start up in real sense.</a:t>
            </a:r>
          </a:p>
          <a:p>
            <a:r>
              <a:rPr lang="en-US" dirty="0" smtClean="0"/>
              <a:t>These innovations address </a:t>
            </a:r>
            <a:r>
              <a:rPr lang="en-US" b="1" i="1" u="sng" dirty="0" smtClean="0"/>
              <a:t>unmet needs, </a:t>
            </a:r>
            <a:r>
              <a:rPr lang="en-US" dirty="0" smtClean="0"/>
              <a:t>hence market is assured.</a:t>
            </a:r>
          </a:p>
          <a:p>
            <a:r>
              <a:rPr lang="en-US" dirty="0" smtClean="0"/>
              <a:t>Reaching geographically wide market is challenging.</a:t>
            </a:r>
          </a:p>
          <a:p>
            <a:r>
              <a:rPr lang="en-US" dirty="0" smtClean="0"/>
              <a:t>Fund support is difficult as the innovator lives in informal sector. </a:t>
            </a:r>
          </a:p>
          <a:p>
            <a:r>
              <a:rPr lang="en-US" dirty="0" smtClean="0"/>
              <a:t>These innovations are people centric. </a:t>
            </a:r>
          </a:p>
          <a:p>
            <a:r>
              <a:rPr lang="en-US" dirty="0" smtClean="0"/>
              <a:t>Mentoring in few technological aspects and legal practices is necessary on case basis.</a:t>
            </a:r>
          </a:p>
          <a:p>
            <a:r>
              <a:rPr lang="en-US" dirty="0" smtClean="0"/>
              <a:t>A new Incubation model to </a:t>
            </a:r>
            <a:r>
              <a:rPr lang="en-US" i="1" u="sng" dirty="0" smtClean="0"/>
              <a:t>include GRIs </a:t>
            </a:r>
            <a:r>
              <a:rPr lang="en-US" dirty="0" smtClean="0"/>
              <a:t>in the main stream is necessary. </a:t>
            </a:r>
          </a:p>
          <a:p>
            <a:r>
              <a:rPr lang="en-US" dirty="0" smtClean="0"/>
              <a:t>To unearth more innovations, vigorous scouting, dissemination of “</a:t>
            </a:r>
            <a:r>
              <a:rPr lang="en-US" dirty="0" err="1" smtClean="0"/>
              <a:t>Palle</a:t>
            </a:r>
            <a:r>
              <a:rPr lang="en-US" dirty="0" smtClean="0"/>
              <a:t> </a:t>
            </a:r>
            <a:r>
              <a:rPr lang="en-US" dirty="0" err="1" smtClean="0"/>
              <a:t>Srujana</a:t>
            </a:r>
            <a:r>
              <a:rPr lang="en-US" dirty="0" smtClean="0"/>
              <a:t>” magazine for all Telugu villages is essential.</a:t>
            </a:r>
          </a:p>
          <a:p>
            <a:r>
              <a:rPr lang="en-US" dirty="0" smtClean="0"/>
              <a:t>Access to International market  either by direct selling or Transfer of Technology.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6172200"/>
            <a:ext cx="8305800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61722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Palle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Srujana</a:t>
            </a:r>
            <a:r>
              <a:rPr lang="en-US" b="1" dirty="0" smtClean="0">
                <a:solidFill>
                  <a:schemeClr val="accent6"/>
                </a:solidFill>
              </a:rPr>
              <a:t> with its over 1000 volunteers  invites JICA to pitch in for GRIs of </a:t>
            </a:r>
            <a:r>
              <a:rPr lang="en-US" b="1" dirty="0" err="1" smtClean="0">
                <a:solidFill>
                  <a:schemeClr val="accent6"/>
                </a:solidFill>
              </a:rPr>
              <a:t>Telangana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647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1353</Words>
  <Application>Microsoft Office PowerPoint</Application>
  <PresentationFormat>On-screen Show (4:3)</PresentationFormat>
  <Paragraphs>207</Paragraphs>
  <Slides>25</Slides>
  <Notes>3</Notes>
  <HiddenSlides>2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PALLE SRUJANA (Implies Village creativity)  A Volunteer group Nurtures Grassroots creativity  to provide Affordable solutions to villagers </vt:lpstr>
      <vt:lpstr>About us</vt:lpstr>
      <vt:lpstr>People on the Margin  need not  possess marginal minds    Poor have head and they are creative too</vt:lpstr>
      <vt:lpstr>Slide 4</vt:lpstr>
      <vt:lpstr>Primary Activity  Palle Srujana</vt:lpstr>
      <vt:lpstr>Ground covered in Two Telugu States by  Palle Srujana since 2005</vt:lpstr>
      <vt:lpstr>Recognition to GRI from AP and TS Efforts of Volunteers</vt:lpstr>
      <vt:lpstr>Impact of Grassroots Innovations  on Society</vt:lpstr>
      <vt:lpstr>Challenges in Nurturing GRI</vt:lpstr>
      <vt:lpstr>Honeybee Network Virtual and Voluntary</vt:lpstr>
      <vt:lpstr>How do we disseminate the Grassroots knowledge</vt:lpstr>
      <vt:lpstr>Palle Srujana Magazine</vt:lpstr>
      <vt:lpstr>Innovation Diffusion Centres(IDC) Hyderabad and Vijayawada</vt:lpstr>
      <vt:lpstr>Shodha Yatra A pilgrimage to the forgotten Temples of Knowledge</vt:lpstr>
      <vt:lpstr>Shodh yatra Education beyond walls</vt:lpstr>
      <vt:lpstr>Chinna Sodha Yatra (CSY)</vt:lpstr>
      <vt:lpstr>What Palle Srujana offers?</vt:lpstr>
      <vt:lpstr>Activity for Volunteers</vt:lpstr>
      <vt:lpstr>Activity for Interns</vt:lpstr>
      <vt:lpstr>What You can do?</vt:lpstr>
      <vt:lpstr>Palle Srujana</vt:lpstr>
      <vt:lpstr>Way Ahead</vt:lpstr>
      <vt:lpstr>Gondal king, 1890s, Gujarat</vt:lpstr>
      <vt:lpstr>Slide 24</vt:lpstr>
      <vt:lpstr>Thanks so much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Uesr</cp:lastModifiedBy>
  <cp:revision>22</cp:revision>
  <dcterms:created xsi:type="dcterms:W3CDTF">2019-12-09T20:14:40Z</dcterms:created>
  <dcterms:modified xsi:type="dcterms:W3CDTF">2020-04-12T07:49:32Z</dcterms:modified>
</cp:coreProperties>
</file>